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282" r:id="rId3"/>
    <p:sldId id="283" r:id="rId4"/>
    <p:sldId id="265" r:id="rId5"/>
    <p:sldId id="257" r:id="rId6"/>
    <p:sldId id="256" r:id="rId7"/>
    <p:sldId id="291" r:id="rId8"/>
    <p:sldId id="284" r:id="rId9"/>
    <p:sldId id="277" r:id="rId10"/>
    <p:sldId id="292" r:id="rId11"/>
    <p:sldId id="258" r:id="rId12"/>
    <p:sldId id="293" r:id="rId13"/>
    <p:sldId id="272" r:id="rId14"/>
    <p:sldId id="275" r:id="rId15"/>
    <p:sldId id="294" r:id="rId16"/>
    <p:sldId id="268" r:id="rId17"/>
    <p:sldId id="262"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20C69-8EB6-4407-97D2-92586C843173}"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A59E0-3FD5-40AE-8983-8CFABDCDD955}" type="slidenum">
              <a:rPr lang="en-GB" smtClean="0"/>
              <a:t>‹#›</a:t>
            </a:fld>
            <a:endParaRPr lang="en-GB"/>
          </a:p>
        </p:txBody>
      </p:sp>
    </p:spTree>
    <p:extLst>
      <p:ext uri="{BB962C8B-B14F-4D97-AF65-F5344CB8AC3E}">
        <p14:creationId xmlns:p14="http://schemas.microsoft.com/office/powerpoint/2010/main" val="38356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mw6M-0_Q7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1mw6M-0_Q7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introduce myself and</a:t>
            </a:r>
            <a:r>
              <a:rPr lang="en-GB" baseline="0" dirty="0"/>
              <a:t> HMT </a:t>
            </a:r>
          </a:p>
          <a:p>
            <a:r>
              <a:rPr lang="en-GB" baseline="0" dirty="0"/>
              <a:t>Appreciate may be mixed emotions at present – excitement, fear, worry. Feeling pressured. Some take this easier than others. </a:t>
            </a:r>
          </a:p>
          <a:p>
            <a:r>
              <a:rPr lang="en-GB" baseline="0" dirty="0"/>
              <a:t>Nothing </a:t>
            </a:r>
            <a:r>
              <a:rPr lang="en-GB" baseline="0" dirty="0" err="1"/>
              <a:t>Im</a:t>
            </a:r>
            <a:r>
              <a:rPr lang="en-GB" baseline="0" dirty="0"/>
              <a:t> going to say is revolutionary, but can still be helpful reminder of things we can do to help ourselves when stressed and under pressure. </a:t>
            </a:r>
            <a:endParaRPr lang="en-GB" dirty="0"/>
          </a:p>
        </p:txBody>
      </p:sp>
      <p:sp>
        <p:nvSpPr>
          <p:cNvPr id="4" name="Slide Number Placeholder 3"/>
          <p:cNvSpPr>
            <a:spLocks noGrp="1"/>
          </p:cNvSpPr>
          <p:nvPr>
            <p:ph type="sldNum" sz="quarter" idx="10"/>
          </p:nvPr>
        </p:nvSpPr>
        <p:spPr/>
        <p:txBody>
          <a:bodyPr/>
          <a:lstStyle/>
          <a:p>
            <a:fld id="{AC7A0D21-E2D0-476B-B9E6-7420E01BC29B}" type="slidenum">
              <a:rPr lang="en-GB" smtClean="0"/>
              <a:t>1</a:t>
            </a:fld>
            <a:endParaRPr lang="en-GB"/>
          </a:p>
        </p:txBody>
      </p:sp>
    </p:spTree>
    <p:extLst>
      <p:ext uri="{BB962C8B-B14F-4D97-AF65-F5344CB8AC3E}">
        <p14:creationId xmlns:p14="http://schemas.microsoft.com/office/powerpoint/2010/main" val="255466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omic Sans MS" panose="030F0702030302020204" pitchFamily="66" charset="0"/>
              </a:rPr>
              <a:t>“Stress is a </a:t>
            </a:r>
            <a:r>
              <a:rPr lang="en-GB" sz="1200" b="1" dirty="0">
                <a:latin typeface="Comic Sans MS" panose="030F0702030302020204" pitchFamily="66" charset="0"/>
              </a:rPr>
              <a:t>normal emotion </a:t>
            </a:r>
            <a:r>
              <a:rPr lang="en-GB" sz="1200" dirty="0">
                <a:latin typeface="Comic Sans MS" panose="030F0702030302020204" pitchFamily="66" charset="0"/>
              </a:rPr>
              <a:t>that everyone will feel at some point in their lives.</a:t>
            </a:r>
            <a:br>
              <a:rPr lang="en-GB" sz="1200" dirty="0">
                <a:latin typeface="Comic Sans MS" panose="030F0702030302020204" pitchFamily="66" charset="0"/>
              </a:rPr>
            </a:br>
            <a:br>
              <a:rPr lang="en-GB" sz="1200" dirty="0">
                <a:latin typeface="Comic Sans MS" panose="030F0702030302020204" pitchFamily="66" charset="0"/>
              </a:rPr>
            </a:br>
            <a:r>
              <a:rPr lang="en-GB" sz="1200" dirty="0">
                <a:latin typeface="Comic Sans MS" panose="030F0702030302020204" pitchFamily="66" charset="0"/>
              </a:rPr>
              <a:t>It can </a:t>
            </a:r>
            <a:r>
              <a:rPr lang="en-GB" sz="1200" b="1" dirty="0">
                <a:latin typeface="Comic Sans MS" panose="030F0702030302020204" pitchFamily="66" charset="0"/>
              </a:rPr>
              <a:t>sometimes be helpful </a:t>
            </a:r>
            <a:r>
              <a:rPr lang="en-GB" sz="1200" dirty="0">
                <a:latin typeface="Comic Sans MS" panose="030F0702030302020204" pitchFamily="66" charset="0"/>
              </a:rPr>
              <a:t>to enhance our performance, however it can </a:t>
            </a:r>
            <a:r>
              <a:rPr lang="en-GB" sz="1200" b="1" dirty="0">
                <a:latin typeface="Comic Sans MS" panose="030F0702030302020204" pitchFamily="66" charset="0"/>
              </a:rPr>
              <a:t>become a problem </a:t>
            </a:r>
            <a:r>
              <a:rPr lang="en-GB" sz="1200" dirty="0">
                <a:latin typeface="Comic Sans MS" panose="030F0702030302020204" pitchFamily="66" charset="0"/>
              </a:rPr>
              <a:t>when it starts to </a:t>
            </a:r>
            <a:r>
              <a:rPr lang="en-GB" sz="1200" b="1" dirty="0">
                <a:latin typeface="Comic Sans MS" panose="030F0702030302020204" pitchFamily="66" charset="0"/>
              </a:rPr>
              <a:t>interfere with our everyday life</a:t>
            </a:r>
            <a:r>
              <a:rPr lang="en-GB" sz="1200" dirty="0">
                <a:latin typeface="Comic Sans MS" panose="030F0702030302020204" pitchFamily="66" charset="0"/>
              </a:rPr>
              <a:t>. For example: It might start to impact our social life, academic performance and mood. This is when we might need some </a:t>
            </a:r>
            <a:r>
              <a:rPr lang="en-GB" sz="1200" b="1" dirty="0">
                <a:latin typeface="Comic Sans MS" panose="030F0702030302020204" pitchFamily="66" charset="0"/>
              </a:rPr>
              <a:t>extra help</a:t>
            </a:r>
            <a:r>
              <a:rPr lang="en-GB" sz="1200" dirty="0">
                <a:latin typeface="Comic Sans MS" panose="030F0702030302020204" pitchFamily="66" charset="0"/>
              </a:rPr>
              <a:t>.”</a:t>
            </a:r>
            <a:br>
              <a:rPr lang="en-GB" sz="1200" dirty="0">
                <a:latin typeface="Comic Sans MS" panose="030F0702030302020204" pitchFamily="66" charset="0"/>
              </a:rPr>
            </a:br>
            <a:br>
              <a:rPr lang="en-GB" sz="1200" dirty="0">
                <a:latin typeface="Comic Sans MS" panose="030F0702030302020204" pitchFamily="66" charset="0"/>
              </a:rPr>
            </a:br>
            <a:r>
              <a:rPr lang="en-GB" sz="1200" dirty="0">
                <a:latin typeface="Comic Sans MS" panose="030F0702030302020204" pitchFamily="66" charset="0"/>
              </a:rPr>
              <a:t>“Too much stress can affect our mood, body and our relationships with others- especially when its out of control. It can make us feel </a:t>
            </a:r>
            <a:r>
              <a:rPr lang="en-GB" sz="1200" b="1" dirty="0">
                <a:latin typeface="Comic Sans MS" panose="030F0702030302020204" pitchFamily="66" charset="0"/>
              </a:rPr>
              <a:t>anxious</a:t>
            </a:r>
            <a:r>
              <a:rPr lang="en-GB" sz="1200" dirty="0">
                <a:latin typeface="Comic Sans MS" panose="030F0702030302020204" pitchFamily="66" charset="0"/>
              </a:rPr>
              <a:t> and </a:t>
            </a:r>
            <a:r>
              <a:rPr lang="en-GB" sz="1200" b="1" dirty="0">
                <a:latin typeface="Comic Sans MS" panose="030F0702030302020204" pitchFamily="66" charset="0"/>
              </a:rPr>
              <a:t>irritable</a:t>
            </a:r>
            <a:r>
              <a:rPr lang="en-GB" sz="1200" dirty="0">
                <a:latin typeface="Comic Sans MS" panose="030F0702030302020204" pitchFamily="66" charset="0"/>
              </a:rPr>
              <a:t> and even </a:t>
            </a:r>
            <a:r>
              <a:rPr lang="en-GB" sz="1200" b="1" dirty="0">
                <a:latin typeface="Comic Sans MS" panose="030F0702030302020204" pitchFamily="66" charset="0"/>
              </a:rPr>
              <a:t>affect our self-esteem</a:t>
            </a:r>
            <a:r>
              <a:rPr lang="en-GB" sz="1200" dirty="0">
                <a:latin typeface="Comic Sans MS" panose="030F0702030302020204" pitchFamily="66" charset="0"/>
              </a:rPr>
              <a:t>. Experiencing a lot of stress over a long period of time can also lead to a feeling of </a:t>
            </a:r>
            <a:r>
              <a:rPr lang="en-GB" sz="1200" b="1" dirty="0">
                <a:latin typeface="Comic Sans MS" panose="030F0702030302020204" pitchFamily="66" charset="0"/>
              </a:rPr>
              <a:t>physical, mental and emotional exhaustion</a:t>
            </a:r>
            <a:r>
              <a:rPr lang="en-GB" sz="1200" dirty="0">
                <a:latin typeface="Comic Sans MS" panose="030F0702030302020204" pitchFamily="66" charset="0"/>
              </a:rPr>
              <a:t>, this is often called </a:t>
            </a:r>
            <a:r>
              <a:rPr lang="en-GB" sz="1200" b="1" dirty="0">
                <a:latin typeface="Comic Sans MS" panose="030F0702030302020204" pitchFamily="66" charset="0"/>
              </a:rPr>
              <a:t>burnout</a:t>
            </a:r>
            <a:r>
              <a:rPr lang="en-GB" sz="1200" dirty="0">
                <a:latin typeface="Comic Sans MS" panose="030F0702030302020204" pitchFamily="66" charset="0"/>
              </a:rPr>
              <a:t>.</a:t>
            </a:r>
            <a:br>
              <a:rPr lang="en-GB" sz="1200" dirty="0">
                <a:solidFill>
                  <a:srgbClr val="000000"/>
                </a:solidFill>
                <a:latin typeface="Poppins" panose="00000500000000000000" pitchFamily="2" charset="0"/>
              </a:rPr>
            </a:br>
            <a:br>
              <a:rPr lang="en-GB" sz="1200" dirty="0"/>
            </a:br>
            <a:r>
              <a:rPr lang="en-GB" sz="1200" dirty="0"/>
              <a:t>(</a:t>
            </a:r>
            <a:r>
              <a:rPr lang="en-GB" sz="1200" dirty="0">
                <a:latin typeface="Comic Sans MS" panose="030F0702030302020204" pitchFamily="66" charset="0"/>
              </a:rPr>
              <a:t>Resource reference I heart CBT and NHS England, 2021)</a:t>
            </a:r>
            <a:endParaRPr lang="en-GB" dirty="0"/>
          </a:p>
        </p:txBody>
      </p:sp>
      <p:sp>
        <p:nvSpPr>
          <p:cNvPr id="4" name="Slide Number Placeholder 3"/>
          <p:cNvSpPr>
            <a:spLocks noGrp="1"/>
          </p:cNvSpPr>
          <p:nvPr>
            <p:ph type="sldNum" sz="quarter" idx="10"/>
          </p:nvPr>
        </p:nvSpPr>
        <p:spPr/>
        <p:txBody>
          <a:bodyPr/>
          <a:lstStyle/>
          <a:p>
            <a:fld id="{AC7A0D21-E2D0-476B-B9E6-7420E01BC29B}" type="slidenum">
              <a:rPr lang="en-GB" smtClean="0"/>
              <a:t>4</a:t>
            </a:fld>
            <a:endParaRPr lang="en-GB"/>
          </a:p>
        </p:txBody>
      </p:sp>
    </p:spTree>
    <p:extLst>
      <p:ext uri="{BB962C8B-B14F-4D97-AF65-F5344CB8AC3E}">
        <p14:creationId xmlns:p14="http://schemas.microsoft.com/office/powerpoint/2010/main" val="330774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571546-27C7-4ED5-B5ED-6942CFFDD825}" type="slidenum">
              <a:rPr lang="en-GB" smtClean="0"/>
              <a:t>5</a:t>
            </a:fld>
            <a:endParaRPr lang="en-GB"/>
          </a:p>
        </p:txBody>
      </p:sp>
    </p:spTree>
    <p:extLst>
      <p:ext uri="{BB962C8B-B14F-4D97-AF65-F5344CB8AC3E}">
        <p14:creationId xmlns:p14="http://schemas.microsoft.com/office/powerpoint/2010/main" val="112918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7A0D21-E2D0-476B-B9E6-7420E01BC29B}" type="slidenum">
              <a:rPr lang="en-GB" smtClean="0"/>
              <a:t>6</a:t>
            </a:fld>
            <a:endParaRPr lang="en-GB"/>
          </a:p>
        </p:txBody>
      </p:sp>
    </p:spTree>
    <p:extLst>
      <p:ext uri="{BB962C8B-B14F-4D97-AF65-F5344CB8AC3E}">
        <p14:creationId xmlns:p14="http://schemas.microsoft.com/office/powerpoint/2010/main" val="390154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7A0D21-E2D0-476B-B9E6-7420E01BC29B}" type="slidenum">
              <a:rPr lang="en-GB" smtClean="0"/>
              <a:t>11</a:t>
            </a:fld>
            <a:endParaRPr lang="en-GB"/>
          </a:p>
        </p:txBody>
      </p:sp>
    </p:spTree>
    <p:extLst>
      <p:ext uri="{BB962C8B-B14F-4D97-AF65-F5344CB8AC3E}">
        <p14:creationId xmlns:p14="http://schemas.microsoft.com/office/powerpoint/2010/main" val="394566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Picture a circle, imagine writing down all of your worries. Everything that we can control goes inside of the circle, and everything we can’t control goes outside of the circle. There are many things in our life where we might not have control over what happens. The best way of handling this is accepting that this is okay, and to focus on the things that we can control,</a:t>
            </a:r>
            <a:r>
              <a:rPr lang="en-GB" sz="1200" kern="1200" baseline="0" dirty="0">
                <a:solidFill>
                  <a:schemeClr val="tx1"/>
                </a:solidFill>
                <a:effectLst/>
                <a:latin typeface="+mn-lt"/>
                <a:ea typeface="+mn-ea"/>
                <a:cs typeface="+mn-cs"/>
              </a:rPr>
              <a:t> so that we feel more calm and prepared to face the things that we can’t control. </a:t>
            </a:r>
            <a:r>
              <a:rPr lang="en-GB" dirty="0">
                <a:hlinkClick r:id="rId3"/>
              </a:rPr>
              <a:t>How to manage your worries | Circles of Control | British Red Cross - YouTube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571546-27C7-4ED5-B5ED-6942CFFDD825}" type="slidenum">
              <a:rPr lang="en-GB" smtClean="0"/>
              <a:t>12</a:t>
            </a:fld>
            <a:endParaRPr lang="en-GB"/>
          </a:p>
        </p:txBody>
      </p:sp>
    </p:spTree>
    <p:extLst>
      <p:ext uri="{BB962C8B-B14F-4D97-AF65-F5344CB8AC3E}">
        <p14:creationId xmlns:p14="http://schemas.microsoft.com/office/powerpoint/2010/main" val="190277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Picture a circle, imagine writing down all of your worries. Everything that we can control goes inside of the circle, and everything we can’t control goes outside of the circle. There are many things in our life where we might not have control over what happens. The best way of handling this is accepting that this is okay, and to focus on the things that we can control,</a:t>
            </a:r>
            <a:r>
              <a:rPr lang="en-GB" sz="1200" kern="1200" baseline="0" dirty="0">
                <a:solidFill>
                  <a:schemeClr val="tx1"/>
                </a:solidFill>
                <a:effectLst/>
                <a:latin typeface="+mn-lt"/>
                <a:ea typeface="+mn-ea"/>
                <a:cs typeface="+mn-cs"/>
              </a:rPr>
              <a:t> so that we feel more calm and prepared to face the things that we can’t control. </a:t>
            </a:r>
            <a:r>
              <a:rPr lang="en-GB">
                <a:hlinkClick r:id="rId3"/>
              </a:rPr>
              <a:t>How to manage your worries | Circles of Control | British Red Cross - YouTube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571546-27C7-4ED5-B5ED-6942CFFDD825}" type="slidenum">
              <a:rPr lang="en-GB" smtClean="0"/>
              <a:t>13</a:t>
            </a:fld>
            <a:endParaRPr lang="en-GB"/>
          </a:p>
        </p:txBody>
      </p:sp>
    </p:spTree>
    <p:extLst>
      <p:ext uri="{BB962C8B-B14F-4D97-AF65-F5344CB8AC3E}">
        <p14:creationId xmlns:p14="http://schemas.microsoft.com/office/powerpoint/2010/main" val="366002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for ideas from audience. Link for stress bucket worksheet: https://mentallywellschools.co.uk/wp-content/uploads/2021/05/My-Stress-Bucket-sheet.pdf</a:t>
            </a:r>
          </a:p>
        </p:txBody>
      </p:sp>
      <p:sp>
        <p:nvSpPr>
          <p:cNvPr id="4" name="Slide Number Placeholder 3"/>
          <p:cNvSpPr>
            <a:spLocks noGrp="1"/>
          </p:cNvSpPr>
          <p:nvPr>
            <p:ph type="sldNum" sz="quarter" idx="10"/>
          </p:nvPr>
        </p:nvSpPr>
        <p:spPr/>
        <p:txBody>
          <a:bodyPr/>
          <a:lstStyle/>
          <a:p>
            <a:fld id="{A3571546-27C7-4ED5-B5ED-6942CFFDD825}" type="slidenum">
              <a:rPr lang="en-GB" smtClean="0"/>
              <a:t>14</a:t>
            </a:fld>
            <a:endParaRPr lang="en-GB"/>
          </a:p>
        </p:txBody>
      </p:sp>
    </p:spTree>
    <p:extLst>
      <p:ext uri="{BB962C8B-B14F-4D97-AF65-F5344CB8AC3E}">
        <p14:creationId xmlns:p14="http://schemas.microsoft.com/office/powerpoint/2010/main" val="10760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mic Sans MS" panose="030F0702030302020204" pitchFamily="66" charset="0"/>
              </a:rPr>
              <a:t>When we feel anxious, upset or distressed, it can be difficult to know what to do to feel better. By using these breathing techniques, we can reduce our anxiety and lower our blood pressure/heart rate. This helps us feel calmer and more focused and helps us to face our fears. </a:t>
            </a:r>
            <a:r>
              <a:rPr lang="en-GB" sz="1200" dirty="0">
                <a:latin typeface="Comic Sans MS" panose="030F0702030302020204" pitchFamily="66"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omic Sans MS" panose="030F0702030302020204" pitchFamily="66" charset="0"/>
              </a:rPr>
              <a:t>Some more example techniques</a:t>
            </a:r>
          </a:p>
          <a:p>
            <a:endParaRPr lang="en-GB" dirty="0"/>
          </a:p>
        </p:txBody>
      </p:sp>
      <p:sp>
        <p:nvSpPr>
          <p:cNvPr id="4" name="Slide Number Placeholder 3"/>
          <p:cNvSpPr>
            <a:spLocks noGrp="1"/>
          </p:cNvSpPr>
          <p:nvPr>
            <p:ph type="sldNum" sz="quarter" idx="5"/>
          </p:nvPr>
        </p:nvSpPr>
        <p:spPr/>
        <p:txBody>
          <a:bodyPr/>
          <a:lstStyle/>
          <a:p>
            <a:fld id="{AC7A0D21-E2D0-476B-B9E6-7420E01BC29B}" type="slidenum">
              <a:rPr lang="en-GB" smtClean="0"/>
              <a:t>17</a:t>
            </a:fld>
            <a:endParaRPr lang="en-GB"/>
          </a:p>
        </p:txBody>
      </p:sp>
    </p:spTree>
    <p:extLst>
      <p:ext uri="{BB962C8B-B14F-4D97-AF65-F5344CB8AC3E}">
        <p14:creationId xmlns:p14="http://schemas.microsoft.com/office/powerpoint/2010/main" val="331840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4247-9F64-8D24-BCB1-B5A92990C25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2259676-BD47-5212-22D1-B88F5828B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5B1DDE-B9AF-507C-DEDB-8D4EAD96E616}"/>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5" name="Footer Placeholder 4">
            <a:extLst>
              <a:ext uri="{FF2B5EF4-FFF2-40B4-BE49-F238E27FC236}">
                <a16:creationId xmlns:a16="http://schemas.microsoft.com/office/drawing/2014/main" id="{A07325CA-818C-8D6D-7790-55C1C71B75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62951D-84DF-82B7-E313-89E3B08457A5}"/>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254290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27C0-5B03-CCCE-3F2C-EB2DDABDEDF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3FE7929-3130-6DB9-D5B1-5BFAB0C6AA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667800-EB1B-5BC0-B32A-C3E482204D42}"/>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5" name="Footer Placeholder 4">
            <a:extLst>
              <a:ext uri="{FF2B5EF4-FFF2-40B4-BE49-F238E27FC236}">
                <a16:creationId xmlns:a16="http://schemas.microsoft.com/office/drawing/2014/main" id="{D9983DF6-071A-8DF7-DC9B-7C8D2D4EED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AC4A6-58F7-3B07-296D-D0C8F59561B1}"/>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73334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11C0E6-9B53-E76B-4A7E-9BA95CF8F50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B11C2FE-97D2-F40F-74F7-9CA8764919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2E2683-7F98-0EF4-9707-97C35277436F}"/>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5" name="Footer Placeholder 4">
            <a:extLst>
              <a:ext uri="{FF2B5EF4-FFF2-40B4-BE49-F238E27FC236}">
                <a16:creationId xmlns:a16="http://schemas.microsoft.com/office/drawing/2014/main" id="{0BAC265C-F6A4-F893-FEFA-239B298A67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69E38D-20B3-E471-2412-F90C7B03B9E8}"/>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37535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32F6-D004-E192-A101-09CC560B7B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83EC37-975D-BFFA-3DCB-E81A257DEF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7BD917-6A21-17A0-20F7-5697094BBA85}"/>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5" name="Footer Placeholder 4">
            <a:extLst>
              <a:ext uri="{FF2B5EF4-FFF2-40B4-BE49-F238E27FC236}">
                <a16:creationId xmlns:a16="http://schemas.microsoft.com/office/drawing/2014/main" id="{B96A82EF-9E33-BD7A-22DA-56E8C146E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80AC24-6B9A-6D7E-E535-7D18E4233B73}"/>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135361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182A-0EB2-49F2-3FB2-60085E467F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0D3FE05-BABA-B19A-0DF4-A6049AA0C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08FBFE3-9F41-B576-1C7F-D47EE28560BB}"/>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5" name="Footer Placeholder 4">
            <a:extLst>
              <a:ext uri="{FF2B5EF4-FFF2-40B4-BE49-F238E27FC236}">
                <a16:creationId xmlns:a16="http://schemas.microsoft.com/office/drawing/2014/main" id="{8067C1CC-B73C-FEF0-2366-4B656CB3A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CBD8D-D662-37C0-35EC-E4564766944F}"/>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217415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5312-F9C0-39EB-6DD0-A78E6EEF471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428ECE0-EE7D-D965-3589-4ED4EA9C2F5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EE3027C-DE89-203E-F59C-88DE26CA49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6C9CB08-3DEB-4B39-7DC5-84DCE3B2C322}"/>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6" name="Footer Placeholder 5">
            <a:extLst>
              <a:ext uri="{FF2B5EF4-FFF2-40B4-BE49-F238E27FC236}">
                <a16:creationId xmlns:a16="http://schemas.microsoft.com/office/drawing/2014/main" id="{43385309-DAD8-1F4B-80FC-C00B170E38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BEA404-0F88-3853-56C9-B2B5272FA839}"/>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158182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1906-75D6-9A63-4ED8-B37B90D848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7263651-B5DC-B441-F3FA-832169270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FCD22C-B8C4-C3C7-6128-9780056CBB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641A2B4-9D56-08BB-74B2-74A7F79B3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E62FF02-FACC-F785-D1BB-6D08DDD8FA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7A394E2-93C6-CB1F-77BD-4422D2DEE224}"/>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8" name="Footer Placeholder 7">
            <a:extLst>
              <a:ext uri="{FF2B5EF4-FFF2-40B4-BE49-F238E27FC236}">
                <a16:creationId xmlns:a16="http://schemas.microsoft.com/office/drawing/2014/main" id="{18DC3CE4-FE4E-1DF9-6CAF-9220914503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8D7B91-C242-FB46-36DC-348906AB49ED}"/>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27644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111F-4D7E-C9A1-AF0B-B018D2D2B30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5657C00-A8FA-D8A2-2A4B-7968E4ECCFC5}"/>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4" name="Footer Placeholder 3">
            <a:extLst>
              <a:ext uri="{FF2B5EF4-FFF2-40B4-BE49-F238E27FC236}">
                <a16:creationId xmlns:a16="http://schemas.microsoft.com/office/drawing/2014/main" id="{3BA52D1B-0289-9C36-8E57-DC12AF5FBF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E1977B-623E-D6FC-98DA-2B596AFC7EFA}"/>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345997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D34AB-E30F-5908-437E-5EE42DA1C1DA}"/>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3" name="Footer Placeholder 2">
            <a:extLst>
              <a:ext uri="{FF2B5EF4-FFF2-40B4-BE49-F238E27FC236}">
                <a16:creationId xmlns:a16="http://schemas.microsoft.com/office/drawing/2014/main" id="{B02DC9A3-6D12-3496-2E7E-813411CC3D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F2395C-9608-7366-99BD-2CA7BC6F1181}"/>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395341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4B42-6FD1-F440-1CCF-EF7E072644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B41B60A-3E51-0EC6-EDCB-D7953C9D8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F8EAF7A-E384-5E8E-01A2-A07F017F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F5E116-B608-78F9-08B8-A83EF48FE788}"/>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6" name="Footer Placeholder 5">
            <a:extLst>
              <a:ext uri="{FF2B5EF4-FFF2-40B4-BE49-F238E27FC236}">
                <a16:creationId xmlns:a16="http://schemas.microsoft.com/office/drawing/2014/main" id="{CBA28F9D-E2A0-FE80-AF71-A04F763000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08B24B-B3DE-DEF7-1554-06F548876855}"/>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48132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63BC-99EE-A83C-FDD0-A79644DFAE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BE73CDE-7F61-43BB-5BF0-C0657D5426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561D6-85A2-25ED-7F31-CD42BFF06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A83016-CA8E-3599-7FE2-22F68F263534}"/>
              </a:ext>
            </a:extLst>
          </p:cNvPr>
          <p:cNvSpPr>
            <a:spLocks noGrp="1"/>
          </p:cNvSpPr>
          <p:nvPr>
            <p:ph type="dt" sz="half" idx="10"/>
          </p:nvPr>
        </p:nvSpPr>
        <p:spPr/>
        <p:txBody>
          <a:bodyPr/>
          <a:lstStyle/>
          <a:p>
            <a:fld id="{8377D891-1A4B-4955-BC97-0D3902494DD3}" type="datetimeFigureOut">
              <a:rPr lang="en-GB" smtClean="0"/>
              <a:t>18/04/2024</a:t>
            </a:fld>
            <a:endParaRPr lang="en-GB"/>
          </a:p>
        </p:txBody>
      </p:sp>
      <p:sp>
        <p:nvSpPr>
          <p:cNvPr id="6" name="Footer Placeholder 5">
            <a:extLst>
              <a:ext uri="{FF2B5EF4-FFF2-40B4-BE49-F238E27FC236}">
                <a16:creationId xmlns:a16="http://schemas.microsoft.com/office/drawing/2014/main" id="{12C69614-CEF7-6B37-F46B-7F9E69D8CD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0455B-D299-722D-18F2-EFFBA18996FC}"/>
              </a:ext>
            </a:extLst>
          </p:cNvPr>
          <p:cNvSpPr>
            <a:spLocks noGrp="1"/>
          </p:cNvSpPr>
          <p:nvPr>
            <p:ph type="sldNum" sz="quarter" idx="12"/>
          </p:nvPr>
        </p:nvSpPr>
        <p:spPr/>
        <p:txBody>
          <a:bodyPr/>
          <a:lstStyle/>
          <a:p>
            <a:fld id="{A6643F07-9965-4815-98BD-41012493D999}" type="slidenum">
              <a:rPr lang="en-GB" smtClean="0"/>
              <a:t>‹#›</a:t>
            </a:fld>
            <a:endParaRPr lang="en-GB"/>
          </a:p>
        </p:txBody>
      </p:sp>
    </p:spTree>
    <p:extLst>
      <p:ext uri="{BB962C8B-B14F-4D97-AF65-F5344CB8AC3E}">
        <p14:creationId xmlns:p14="http://schemas.microsoft.com/office/powerpoint/2010/main" val="130231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BF9AC-5F08-9452-CCAC-C98B9EFFD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F457875-FE06-AF98-073A-1E1362952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11CE3A-9E5E-853C-A39A-E0A6A5A20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7D891-1A4B-4955-BC97-0D3902494DD3}" type="datetimeFigureOut">
              <a:rPr lang="en-GB" smtClean="0"/>
              <a:t>18/04/2024</a:t>
            </a:fld>
            <a:endParaRPr lang="en-GB"/>
          </a:p>
        </p:txBody>
      </p:sp>
      <p:sp>
        <p:nvSpPr>
          <p:cNvPr id="5" name="Footer Placeholder 4">
            <a:extLst>
              <a:ext uri="{FF2B5EF4-FFF2-40B4-BE49-F238E27FC236}">
                <a16:creationId xmlns:a16="http://schemas.microsoft.com/office/drawing/2014/main" id="{0DCBB019-9CB8-6350-9EC5-7E8CBBED3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D54FF-A101-0C77-DB60-4D7E8FE63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43F07-9965-4815-98BD-41012493D999}" type="slidenum">
              <a:rPr lang="en-GB" smtClean="0"/>
              <a:t>‹#›</a:t>
            </a:fld>
            <a:endParaRPr lang="en-GB"/>
          </a:p>
        </p:txBody>
      </p:sp>
    </p:spTree>
    <p:extLst>
      <p:ext uri="{BB962C8B-B14F-4D97-AF65-F5344CB8AC3E}">
        <p14:creationId xmlns:p14="http://schemas.microsoft.com/office/powerpoint/2010/main" val="408378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youtu.be/7YIK0I5coOA"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haringthefoodwelove.wordpress.com/2013/11/23/12-tips-for-visiting-a-food-or-wine-show/" TargetMode="Externa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2849-1E7E-469D-9FBE-6C9B29CA7D75}"/>
              </a:ext>
            </a:extLst>
          </p:cNvPr>
          <p:cNvSpPr>
            <a:spLocks noGrp="1"/>
          </p:cNvSpPr>
          <p:nvPr>
            <p:ph type="ctrTitle"/>
          </p:nvPr>
        </p:nvSpPr>
        <p:spPr>
          <a:xfrm>
            <a:off x="1886620" y="2966111"/>
            <a:ext cx="8155756" cy="1470025"/>
          </a:xfrm>
        </p:spPr>
        <p:txBody>
          <a:bodyPr>
            <a:normAutofit/>
          </a:bodyPr>
          <a:lstStyle/>
          <a:p>
            <a:r>
              <a:rPr lang="en-GB" dirty="0"/>
              <a:t>SATS Stress Workshop</a:t>
            </a:r>
          </a:p>
        </p:txBody>
      </p:sp>
      <p:sp>
        <p:nvSpPr>
          <p:cNvPr id="3" name="Subtitle 2">
            <a:extLst>
              <a:ext uri="{FF2B5EF4-FFF2-40B4-BE49-F238E27FC236}">
                <a16:creationId xmlns:a16="http://schemas.microsoft.com/office/drawing/2014/main" id="{D793346E-CB89-4475-9018-202AFEE3E5FE}"/>
              </a:ext>
            </a:extLst>
          </p:cNvPr>
          <p:cNvSpPr>
            <a:spLocks noGrp="1"/>
          </p:cNvSpPr>
          <p:nvPr>
            <p:ph type="subTitle" idx="1"/>
          </p:nvPr>
        </p:nvSpPr>
        <p:spPr>
          <a:xfrm>
            <a:off x="1524000" y="4221088"/>
            <a:ext cx="9144000" cy="1752600"/>
          </a:xfrm>
        </p:spPr>
        <p:txBody>
          <a:bodyPr/>
          <a:lstStyle/>
          <a:p>
            <a:r>
              <a:rPr lang="en-GB" dirty="0"/>
              <a:t>The Healthy Minds Team – NHS</a:t>
            </a:r>
          </a:p>
          <a:p>
            <a:r>
              <a:rPr lang="en-GB" dirty="0"/>
              <a:t>Lucy Tarn- Education Mental Health Practitioner </a:t>
            </a:r>
          </a:p>
        </p:txBody>
      </p:sp>
      <p:sp>
        <p:nvSpPr>
          <p:cNvPr id="5" name="AutoShape 2" descr="See the source image"/>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64"/>
            <a:ext cx="12192000"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759" y="1327597"/>
            <a:ext cx="3896481" cy="219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88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2161314-0779-CF94-1626-33FC14D26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4"/>
            <a:ext cx="12192000"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C6BDD4EE-1A6F-202D-C67F-DBD5661972F0}"/>
              </a:ext>
            </a:extLst>
          </p:cNvPr>
          <p:cNvSpPr/>
          <p:nvPr/>
        </p:nvSpPr>
        <p:spPr>
          <a:xfrm>
            <a:off x="4799856" y="852052"/>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1A3D2192-DB43-EC89-BC99-085FD29E4096}"/>
              </a:ext>
            </a:extLst>
          </p:cNvPr>
          <p:cNvSpPr/>
          <p:nvPr/>
        </p:nvSpPr>
        <p:spPr>
          <a:xfrm>
            <a:off x="7412690" y="2820998"/>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710F4792-DCFA-2D54-7BE3-8F5B4C72BFA3}"/>
              </a:ext>
            </a:extLst>
          </p:cNvPr>
          <p:cNvSpPr/>
          <p:nvPr/>
        </p:nvSpPr>
        <p:spPr>
          <a:xfrm>
            <a:off x="4799856" y="4789944"/>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81422C4-AD1C-E6CD-07C4-24CDB8293A41}"/>
              </a:ext>
            </a:extLst>
          </p:cNvPr>
          <p:cNvSpPr/>
          <p:nvPr/>
        </p:nvSpPr>
        <p:spPr>
          <a:xfrm>
            <a:off x="1847528" y="2927535"/>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2C7A7A33-703F-1EBA-ACB1-65B31AE004D7}"/>
              </a:ext>
            </a:extLst>
          </p:cNvPr>
          <p:cNvCxnSpPr/>
          <p:nvPr/>
        </p:nvCxnSpPr>
        <p:spPr>
          <a:xfrm flipV="1">
            <a:off x="3323692" y="1575653"/>
            <a:ext cx="1260140" cy="872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E460DCB-AB45-CE3C-DC6B-60E1D280E471}"/>
              </a:ext>
            </a:extLst>
          </p:cNvPr>
          <p:cNvCxnSpPr>
            <a:cxnSpLocks/>
          </p:cNvCxnSpPr>
          <p:nvPr/>
        </p:nvCxnSpPr>
        <p:spPr>
          <a:xfrm>
            <a:off x="8076220" y="1512866"/>
            <a:ext cx="1080120" cy="8706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BA3C29-583E-6670-AB82-4CE8EB032DE3}"/>
              </a:ext>
            </a:extLst>
          </p:cNvPr>
          <p:cNvCxnSpPr>
            <a:cxnSpLocks/>
          </p:cNvCxnSpPr>
          <p:nvPr/>
        </p:nvCxnSpPr>
        <p:spPr>
          <a:xfrm>
            <a:off x="3422703" y="5072077"/>
            <a:ext cx="1062118" cy="8734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F7555E-CC61-597D-0A48-29FF1597667F}"/>
              </a:ext>
            </a:extLst>
          </p:cNvPr>
          <p:cNvCxnSpPr/>
          <p:nvPr/>
        </p:nvCxnSpPr>
        <p:spPr>
          <a:xfrm flipV="1">
            <a:off x="7896200" y="5046874"/>
            <a:ext cx="1260140" cy="872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B000C-0FED-2727-6C76-2E54208AD4AF}"/>
              </a:ext>
            </a:extLst>
          </p:cNvPr>
          <p:cNvCxnSpPr>
            <a:cxnSpLocks/>
          </p:cNvCxnSpPr>
          <p:nvPr/>
        </p:nvCxnSpPr>
        <p:spPr>
          <a:xfrm>
            <a:off x="5448192" y="3719486"/>
            <a:ext cx="1265858" cy="476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239DD4-E1D5-6657-988B-9DEF1B081BAB}"/>
              </a:ext>
            </a:extLst>
          </p:cNvPr>
          <p:cNvCxnSpPr>
            <a:cxnSpLocks/>
          </p:cNvCxnSpPr>
          <p:nvPr/>
        </p:nvCxnSpPr>
        <p:spPr>
          <a:xfrm>
            <a:off x="6101719" y="3144070"/>
            <a:ext cx="0" cy="1207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ABED3E-E05D-6D1B-9D7D-E704FA50989A}"/>
              </a:ext>
            </a:extLst>
          </p:cNvPr>
          <p:cNvSpPr txBox="1"/>
          <p:nvPr/>
        </p:nvSpPr>
        <p:spPr>
          <a:xfrm>
            <a:off x="5159896" y="1324921"/>
            <a:ext cx="2448274" cy="1200329"/>
          </a:xfrm>
          <a:prstGeom prst="rect">
            <a:avLst/>
          </a:prstGeom>
          <a:noFill/>
        </p:spPr>
        <p:txBody>
          <a:bodyPr wrap="square" rtlCol="0">
            <a:spAutoFit/>
          </a:bodyPr>
          <a:lstStyle/>
          <a:p>
            <a:r>
              <a:rPr lang="en-GB" dirty="0"/>
              <a:t>Thoughts: I am trying my best and I am continuing to learn all the time  </a:t>
            </a:r>
          </a:p>
        </p:txBody>
      </p:sp>
      <p:sp>
        <p:nvSpPr>
          <p:cNvPr id="19" name="TextBox 18">
            <a:extLst>
              <a:ext uri="{FF2B5EF4-FFF2-40B4-BE49-F238E27FC236}">
                <a16:creationId xmlns:a16="http://schemas.microsoft.com/office/drawing/2014/main" id="{10430917-D44E-D5EF-17C1-296F2226B621}"/>
              </a:ext>
            </a:extLst>
          </p:cNvPr>
          <p:cNvSpPr txBox="1"/>
          <p:nvPr/>
        </p:nvSpPr>
        <p:spPr>
          <a:xfrm>
            <a:off x="7562426" y="3224843"/>
            <a:ext cx="2304256" cy="646331"/>
          </a:xfrm>
          <a:prstGeom prst="rect">
            <a:avLst/>
          </a:prstGeom>
          <a:noFill/>
        </p:spPr>
        <p:txBody>
          <a:bodyPr wrap="square" rtlCol="0">
            <a:spAutoFit/>
          </a:bodyPr>
          <a:lstStyle/>
          <a:p>
            <a:r>
              <a:rPr lang="en-GB" dirty="0"/>
              <a:t>Feeling: Confident, calm </a:t>
            </a:r>
          </a:p>
        </p:txBody>
      </p:sp>
      <p:sp>
        <p:nvSpPr>
          <p:cNvPr id="20" name="TextBox 19">
            <a:extLst>
              <a:ext uri="{FF2B5EF4-FFF2-40B4-BE49-F238E27FC236}">
                <a16:creationId xmlns:a16="http://schemas.microsoft.com/office/drawing/2014/main" id="{EEE13850-DF15-600E-A1B1-12CA89DC7BC6}"/>
              </a:ext>
            </a:extLst>
          </p:cNvPr>
          <p:cNvSpPr txBox="1"/>
          <p:nvPr/>
        </p:nvSpPr>
        <p:spPr>
          <a:xfrm>
            <a:off x="5255758" y="5046874"/>
            <a:ext cx="1920363" cy="923330"/>
          </a:xfrm>
          <a:prstGeom prst="rect">
            <a:avLst/>
          </a:prstGeom>
          <a:noFill/>
        </p:spPr>
        <p:txBody>
          <a:bodyPr wrap="square" rtlCol="0">
            <a:spAutoFit/>
          </a:bodyPr>
          <a:lstStyle/>
          <a:p>
            <a:r>
              <a:rPr lang="en-GB" dirty="0"/>
              <a:t>Body: Muscles less tense, more focused, relaxed </a:t>
            </a:r>
          </a:p>
        </p:txBody>
      </p:sp>
      <p:sp>
        <p:nvSpPr>
          <p:cNvPr id="21" name="TextBox 20">
            <a:extLst>
              <a:ext uri="{FF2B5EF4-FFF2-40B4-BE49-F238E27FC236}">
                <a16:creationId xmlns:a16="http://schemas.microsoft.com/office/drawing/2014/main" id="{234711A1-179E-AC1A-F01E-B2F7A51A32A1}"/>
              </a:ext>
            </a:extLst>
          </p:cNvPr>
          <p:cNvSpPr txBox="1"/>
          <p:nvPr/>
        </p:nvSpPr>
        <p:spPr>
          <a:xfrm>
            <a:off x="2009770" y="3224842"/>
            <a:ext cx="2159501" cy="1477328"/>
          </a:xfrm>
          <a:prstGeom prst="rect">
            <a:avLst/>
          </a:prstGeom>
          <a:noFill/>
        </p:spPr>
        <p:txBody>
          <a:bodyPr wrap="square" rtlCol="0">
            <a:spAutoFit/>
          </a:bodyPr>
          <a:lstStyle/>
          <a:p>
            <a:r>
              <a:rPr lang="en-GB" dirty="0"/>
              <a:t>Behaviour: doing the things we enjoy, seeing friends, focused revision time </a:t>
            </a:r>
          </a:p>
        </p:txBody>
      </p:sp>
    </p:spTree>
    <p:extLst>
      <p:ext uri="{BB962C8B-B14F-4D97-AF65-F5344CB8AC3E}">
        <p14:creationId xmlns:p14="http://schemas.microsoft.com/office/powerpoint/2010/main" val="362865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64"/>
            <a:ext cx="12192000"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a:extLst>
              <a:ext uri="{FF2B5EF4-FFF2-40B4-BE49-F238E27FC236}">
                <a16:creationId xmlns:a16="http://schemas.microsoft.com/office/drawing/2014/main" id="{576C0D8C-3541-49BC-A37F-3E06323AD94C}"/>
              </a:ext>
            </a:extLst>
          </p:cNvPr>
          <p:cNvSpPr/>
          <p:nvPr/>
        </p:nvSpPr>
        <p:spPr>
          <a:xfrm>
            <a:off x="5010151" y="2478881"/>
            <a:ext cx="2107406"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Positive Affirmations </a:t>
            </a:r>
          </a:p>
        </p:txBody>
      </p:sp>
      <p:sp>
        <p:nvSpPr>
          <p:cNvPr id="4" name="Thought Bubble: Cloud 3">
            <a:extLst>
              <a:ext uri="{FF2B5EF4-FFF2-40B4-BE49-F238E27FC236}">
                <a16:creationId xmlns:a16="http://schemas.microsoft.com/office/drawing/2014/main" id="{90DAC791-7007-4DFF-A501-E04F7777EEB2}"/>
              </a:ext>
            </a:extLst>
          </p:cNvPr>
          <p:cNvSpPr/>
          <p:nvPr/>
        </p:nvSpPr>
        <p:spPr>
          <a:xfrm>
            <a:off x="8245054" y="1638136"/>
            <a:ext cx="2035253" cy="1195535"/>
          </a:xfrm>
          <a:prstGeom prst="cloudCallout">
            <a:avLst>
              <a:gd name="adj1" fmla="val -88106"/>
              <a:gd name="adj2" fmla="val 59511"/>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350" dirty="0">
                <a:latin typeface="Comic Sans MS" panose="030F0702030302020204" pitchFamily="66" charset="0"/>
              </a:rPr>
              <a:t>I am studying and I am learning all of the time </a:t>
            </a:r>
          </a:p>
        </p:txBody>
      </p:sp>
      <p:sp>
        <p:nvSpPr>
          <p:cNvPr id="6" name="Thought Bubble: Cloud 5">
            <a:extLst>
              <a:ext uri="{FF2B5EF4-FFF2-40B4-BE49-F238E27FC236}">
                <a16:creationId xmlns:a16="http://schemas.microsoft.com/office/drawing/2014/main" id="{4F642707-27EA-4600-84A3-5622AC7E0E1F}"/>
              </a:ext>
            </a:extLst>
          </p:cNvPr>
          <p:cNvSpPr/>
          <p:nvPr/>
        </p:nvSpPr>
        <p:spPr>
          <a:xfrm>
            <a:off x="7680177" y="3006069"/>
            <a:ext cx="2607469" cy="1157288"/>
          </a:xfrm>
          <a:prstGeom prst="cloudCallout">
            <a:avLst>
              <a:gd name="adj1" fmla="val -66583"/>
              <a:gd name="adj2" fmla="val -283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
        <p:nvSpPr>
          <p:cNvPr id="8" name="TextBox 7">
            <a:extLst>
              <a:ext uri="{FF2B5EF4-FFF2-40B4-BE49-F238E27FC236}">
                <a16:creationId xmlns:a16="http://schemas.microsoft.com/office/drawing/2014/main" id="{89C3A268-7053-4776-8947-102FAAD0AA71}"/>
              </a:ext>
            </a:extLst>
          </p:cNvPr>
          <p:cNvSpPr txBox="1"/>
          <p:nvPr/>
        </p:nvSpPr>
        <p:spPr>
          <a:xfrm>
            <a:off x="8230245" y="3188459"/>
            <a:ext cx="1885950" cy="715581"/>
          </a:xfrm>
          <a:prstGeom prst="rect">
            <a:avLst/>
          </a:prstGeom>
          <a:noFill/>
        </p:spPr>
        <p:txBody>
          <a:bodyPr wrap="square">
            <a:spAutoFit/>
          </a:bodyPr>
          <a:lstStyle/>
          <a:p>
            <a:r>
              <a:rPr lang="en-GB" sz="1350" dirty="0">
                <a:latin typeface="Comic Sans MS" panose="030F0702030302020204" pitchFamily="66" charset="0"/>
              </a:rPr>
              <a:t>In a couple of months/weeks/days this will all be over </a:t>
            </a:r>
          </a:p>
        </p:txBody>
      </p:sp>
      <p:sp>
        <p:nvSpPr>
          <p:cNvPr id="9" name="Thought Bubble: Cloud 8">
            <a:extLst>
              <a:ext uri="{FF2B5EF4-FFF2-40B4-BE49-F238E27FC236}">
                <a16:creationId xmlns:a16="http://schemas.microsoft.com/office/drawing/2014/main" id="{16485EE5-468C-4B07-AA9D-AFA5DAA583AA}"/>
              </a:ext>
            </a:extLst>
          </p:cNvPr>
          <p:cNvSpPr/>
          <p:nvPr/>
        </p:nvSpPr>
        <p:spPr>
          <a:xfrm>
            <a:off x="4526360" y="4656540"/>
            <a:ext cx="1250156" cy="892969"/>
          </a:xfrm>
          <a:prstGeom prst="cloudCallout">
            <a:avLst>
              <a:gd name="adj1" fmla="val 35167"/>
              <a:gd name="adj2" fmla="val -93327"/>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350">
                <a:latin typeface="Comic Sans MS" panose="030F0702030302020204" pitchFamily="66" charset="0"/>
              </a:rPr>
              <a:t>I can do this! </a:t>
            </a:r>
            <a:endParaRPr lang="en-GB" sz="1350" dirty="0">
              <a:latin typeface="Comic Sans MS" panose="030F0702030302020204" pitchFamily="66" charset="0"/>
            </a:endParaRPr>
          </a:p>
        </p:txBody>
      </p:sp>
      <p:sp>
        <p:nvSpPr>
          <p:cNvPr id="10" name="Thought Bubble: Cloud 9">
            <a:extLst>
              <a:ext uri="{FF2B5EF4-FFF2-40B4-BE49-F238E27FC236}">
                <a16:creationId xmlns:a16="http://schemas.microsoft.com/office/drawing/2014/main" id="{E15885C2-F789-4A60-B4B1-98103878531F}"/>
              </a:ext>
            </a:extLst>
          </p:cNvPr>
          <p:cNvSpPr/>
          <p:nvPr/>
        </p:nvSpPr>
        <p:spPr>
          <a:xfrm>
            <a:off x="3069913" y="1623701"/>
            <a:ext cx="1363315" cy="927331"/>
          </a:xfrm>
          <a:prstGeom prst="cloudCallout">
            <a:avLst>
              <a:gd name="adj1" fmla="val 72052"/>
              <a:gd name="adj2" fmla="val 58757"/>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350">
                <a:latin typeface="Comic Sans MS" panose="030F0702030302020204" pitchFamily="66" charset="0"/>
              </a:rPr>
              <a:t>I am trying my best! </a:t>
            </a:r>
            <a:endParaRPr lang="en-GB" sz="1350" dirty="0">
              <a:latin typeface="Comic Sans MS" panose="030F0702030302020204" pitchFamily="66" charset="0"/>
            </a:endParaRPr>
          </a:p>
        </p:txBody>
      </p:sp>
      <p:sp>
        <p:nvSpPr>
          <p:cNvPr id="11" name="Thought Bubble: Cloud 10">
            <a:extLst>
              <a:ext uri="{FF2B5EF4-FFF2-40B4-BE49-F238E27FC236}">
                <a16:creationId xmlns:a16="http://schemas.microsoft.com/office/drawing/2014/main" id="{9F37C63B-1709-4B62-B9FA-0FC45E506684}"/>
              </a:ext>
            </a:extLst>
          </p:cNvPr>
          <p:cNvSpPr/>
          <p:nvPr/>
        </p:nvSpPr>
        <p:spPr>
          <a:xfrm>
            <a:off x="2013020" y="2734384"/>
            <a:ext cx="2286000" cy="1335881"/>
          </a:xfrm>
          <a:prstGeom prst="cloudCallout">
            <a:avLst>
              <a:gd name="adj1" fmla="val 57385"/>
              <a:gd name="adj2" fmla="val 4004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dirty="0">
              <a:latin typeface="Comic Sans MS" panose="030F0702030302020204" pitchFamily="66" charset="0"/>
            </a:endParaRPr>
          </a:p>
          <a:p>
            <a:pPr algn="ctr"/>
            <a:r>
              <a:rPr lang="en-GB" sz="1350" dirty="0">
                <a:latin typeface="Comic Sans MS" panose="030F0702030302020204" pitchFamily="66" charset="0"/>
              </a:rPr>
              <a:t>I love being challenged by interesting subjects </a:t>
            </a:r>
          </a:p>
          <a:p>
            <a:pPr algn="ctr"/>
            <a:endParaRPr lang="en-GB" sz="1350" dirty="0"/>
          </a:p>
        </p:txBody>
      </p:sp>
      <p:sp>
        <p:nvSpPr>
          <p:cNvPr id="12" name="Thought Bubble: Cloud 11">
            <a:extLst>
              <a:ext uri="{FF2B5EF4-FFF2-40B4-BE49-F238E27FC236}">
                <a16:creationId xmlns:a16="http://schemas.microsoft.com/office/drawing/2014/main" id="{4205D130-62E3-4DDF-94DE-2B477ABC1E5F}"/>
              </a:ext>
            </a:extLst>
          </p:cNvPr>
          <p:cNvSpPr/>
          <p:nvPr/>
        </p:nvSpPr>
        <p:spPr>
          <a:xfrm>
            <a:off x="2190857" y="4537483"/>
            <a:ext cx="1650206" cy="828674"/>
          </a:xfrm>
          <a:prstGeom prst="cloudCallout">
            <a:avLst>
              <a:gd name="adj1" fmla="val 103710"/>
              <a:gd name="adj2" fmla="val -83318"/>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350" dirty="0">
                <a:latin typeface="Comic Sans MS" panose="030F0702030302020204" pitchFamily="66" charset="0"/>
              </a:rPr>
              <a:t>I am working hard! </a:t>
            </a:r>
          </a:p>
        </p:txBody>
      </p:sp>
      <p:sp>
        <p:nvSpPr>
          <p:cNvPr id="13" name="Thought Bubble: Cloud 12">
            <a:extLst>
              <a:ext uri="{FF2B5EF4-FFF2-40B4-BE49-F238E27FC236}">
                <a16:creationId xmlns:a16="http://schemas.microsoft.com/office/drawing/2014/main" id="{C26EB899-1494-4074-BBA5-7C443489CC56}"/>
              </a:ext>
            </a:extLst>
          </p:cNvPr>
          <p:cNvSpPr/>
          <p:nvPr/>
        </p:nvSpPr>
        <p:spPr>
          <a:xfrm>
            <a:off x="6474619" y="4597228"/>
            <a:ext cx="1514474" cy="1246808"/>
          </a:xfrm>
          <a:prstGeom prst="cloudCallout">
            <a:avLst>
              <a:gd name="adj1" fmla="val -60927"/>
              <a:gd name="adj2" fmla="val -72146"/>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350">
                <a:latin typeface="Comic Sans MS" panose="030F0702030302020204" pitchFamily="66" charset="0"/>
              </a:rPr>
              <a:t>I can only do what I can do</a:t>
            </a:r>
            <a:endParaRPr lang="en-GB" sz="1350" dirty="0">
              <a:latin typeface="Comic Sans MS" panose="030F0702030302020204" pitchFamily="66" charset="0"/>
            </a:endParaRPr>
          </a:p>
        </p:txBody>
      </p:sp>
      <p:sp>
        <p:nvSpPr>
          <p:cNvPr id="14" name="Thought Bubble: Cloud 13">
            <a:extLst>
              <a:ext uri="{FF2B5EF4-FFF2-40B4-BE49-F238E27FC236}">
                <a16:creationId xmlns:a16="http://schemas.microsoft.com/office/drawing/2014/main" id="{F00739E9-CD62-4598-98D1-AEEA60AE11B8}"/>
              </a:ext>
            </a:extLst>
          </p:cNvPr>
          <p:cNvSpPr/>
          <p:nvPr/>
        </p:nvSpPr>
        <p:spPr>
          <a:xfrm>
            <a:off x="8396288" y="4508156"/>
            <a:ext cx="2028825" cy="1335881"/>
          </a:xfrm>
          <a:prstGeom prst="cloudCallout">
            <a:avLst>
              <a:gd name="adj1" fmla="val -84949"/>
              <a:gd name="adj2" fmla="val -64009"/>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1350" dirty="0">
              <a:latin typeface="Comic Sans MS" panose="030F0702030302020204" pitchFamily="66" charset="0"/>
            </a:endParaRPr>
          </a:p>
          <a:p>
            <a:r>
              <a:rPr lang="en-GB" sz="1350" dirty="0">
                <a:latin typeface="Comic Sans MS" panose="030F0702030302020204" pitchFamily="66" charset="0"/>
              </a:rPr>
              <a:t>I can’t wait to show of what I have learned in lessons </a:t>
            </a:r>
          </a:p>
        </p:txBody>
      </p:sp>
      <p:sp>
        <p:nvSpPr>
          <p:cNvPr id="2" name="TextBox 1">
            <a:extLst>
              <a:ext uri="{FF2B5EF4-FFF2-40B4-BE49-F238E27FC236}">
                <a16:creationId xmlns:a16="http://schemas.microsoft.com/office/drawing/2014/main" id="{C99FBCAC-0583-43A7-8D58-7C1CE36832F3}"/>
              </a:ext>
            </a:extLst>
          </p:cNvPr>
          <p:cNvSpPr txBox="1"/>
          <p:nvPr/>
        </p:nvSpPr>
        <p:spPr>
          <a:xfrm>
            <a:off x="1720056" y="5732860"/>
            <a:ext cx="4608512" cy="923330"/>
          </a:xfrm>
          <a:custGeom>
            <a:avLst/>
            <a:gdLst>
              <a:gd name="connsiteX0" fmla="*/ 0 w 4608512"/>
              <a:gd name="connsiteY0" fmla="*/ 0 h 923330"/>
              <a:gd name="connsiteX1" fmla="*/ 483894 w 4608512"/>
              <a:gd name="connsiteY1" fmla="*/ 0 h 923330"/>
              <a:gd name="connsiteX2" fmla="*/ 1013873 w 4608512"/>
              <a:gd name="connsiteY2" fmla="*/ 0 h 923330"/>
              <a:gd name="connsiteX3" fmla="*/ 1497766 w 4608512"/>
              <a:gd name="connsiteY3" fmla="*/ 0 h 923330"/>
              <a:gd name="connsiteX4" fmla="*/ 2119916 w 4608512"/>
              <a:gd name="connsiteY4" fmla="*/ 0 h 923330"/>
              <a:gd name="connsiteX5" fmla="*/ 2695980 w 4608512"/>
              <a:gd name="connsiteY5" fmla="*/ 0 h 923330"/>
              <a:gd name="connsiteX6" fmla="*/ 3272044 w 4608512"/>
              <a:gd name="connsiteY6" fmla="*/ 0 h 923330"/>
              <a:gd name="connsiteX7" fmla="*/ 3940278 w 4608512"/>
              <a:gd name="connsiteY7" fmla="*/ 0 h 923330"/>
              <a:gd name="connsiteX8" fmla="*/ 4608512 w 4608512"/>
              <a:gd name="connsiteY8" fmla="*/ 0 h 923330"/>
              <a:gd name="connsiteX9" fmla="*/ 4608512 w 4608512"/>
              <a:gd name="connsiteY9" fmla="*/ 433965 h 923330"/>
              <a:gd name="connsiteX10" fmla="*/ 4608512 w 4608512"/>
              <a:gd name="connsiteY10" fmla="*/ 923330 h 923330"/>
              <a:gd name="connsiteX11" fmla="*/ 4170703 w 4608512"/>
              <a:gd name="connsiteY11" fmla="*/ 923330 h 923330"/>
              <a:gd name="connsiteX12" fmla="*/ 3686810 w 4608512"/>
              <a:gd name="connsiteY12" fmla="*/ 923330 h 923330"/>
              <a:gd name="connsiteX13" fmla="*/ 3064660 w 4608512"/>
              <a:gd name="connsiteY13" fmla="*/ 923330 h 923330"/>
              <a:gd name="connsiteX14" fmla="*/ 2396426 w 4608512"/>
              <a:gd name="connsiteY14" fmla="*/ 923330 h 923330"/>
              <a:gd name="connsiteX15" fmla="*/ 1866447 w 4608512"/>
              <a:gd name="connsiteY15" fmla="*/ 923330 h 923330"/>
              <a:gd name="connsiteX16" fmla="*/ 1198213 w 4608512"/>
              <a:gd name="connsiteY16" fmla="*/ 923330 h 923330"/>
              <a:gd name="connsiteX17" fmla="*/ 714319 w 4608512"/>
              <a:gd name="connsiteY17" fmla="*/ 923330 h 923330"/>
              <a:gd name="connsiteX18" fmla="*/ 0 w 4608512"/>
              <a:gd name="connsiteY18" fmla="*/ 923330 h 923330"/>
              <a:gd name="connsiteX19" fmla="*/ 0 w 4608512"/>
              <a:gd name="connsiteY19" fmla="*/ 489365 h 923330"/>
              <a:gd name="connsiteX20" fmla="*/ 0 w 4608512"/>
              <a:gd name="connsiteY2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08512" h="923330" fill="none" extrusionOk="0">
                <a:moveTo>
                  <a:pt x="0" y="0"/>
                </a:moveTo>
                <a:cubicBezTo>
                  <a:pt x="239468" y="-14879"/>
                  <a:pt x="386017" y="45077"/>
                  <a:pt x="483894" y="0"/>
                </a:cubicBezTo>
                <a:cubicBezTo>
                  <a:pt x="581771" y="-45077"/>
                  <a:pt x="827968" y="19409"/>
                  <a:pt x="1013873" y="0"/>
                </a:cubicBezTo>
                <a:cubicBezTo>
                  <a:pt x="1199778" y="-19409"/>
                  <a:pt x="1382921" y="43797"/>
                  <a:pt x="1497766" y="0"/>
                </a:cubicBezTo>
                <a:cubicBezTo>
                  <a:pt x="1612611" y="-43797"/>
                  <a:pt x="1846403" y="39054"/>
                  <a:pt x="2119916" y="0"/>
                </a:cubicBezTo>
                <a:cubicBezTo>
                  <a:pt x="2393429" y="-39054"/>
                  <a:pt x="2511413" y="17519"/>
                  <a:pt x="2695980" y="0"/>
                </a:cubicBezTo>
                <a:cubicBezTo>
                  <a:pt x="2880547" y="-17519"/>
                  <a:pt x="3023318" y="42646"/>
                  <a:pt x="3272044" y="0"/>
                </a:cubicBezTo>
                <a:cubicBezTo>
                  <a:pt x="3520770" y="-42646"/>
                  <a:pt x="3787473" y="37466"/>
                  <a:pt x="3940278" y="0"/>
                </a:cubicBezTo>
                <a:cubicBezTo>
                  <a:pt x="4093083" y="-37466"/>
                  <a:pt x="4443333" y="59592"/>
                  <a:pt x="4608512" y="0"/>
                </a:cubicBezTo>
                <a:cubicBezTo>
                  <a:pt x="4624771" y="216138"/>
                  <a:pt x="4583383" y="298925"/>
                  <a:pt x="4608512" y="433965"/>
                </a:cubicBezTo>
                <a:cubicBezTo>
                  <a:pt x="4633641" y="569006"/>
                  <a:pt x="4562397" y="702554"/>
                  <a:pt x="4608512" y="923330"/>
                </a:cubicBezTo>
                <a:cubicBezTo>
                  <a:pt x="4482656" y="941192"/>
                  <a:pt x="4330904" y="923006"/>
                  <a:pt x="4170703" y="923330"/>
                </a:cubicBezTo>
                <a:cubicBezTo>
                  <a:pt x="4010502" y="923654"/>
                  <a:pt x="3926388" y="867487"/>
                  <a:pt x="3686810" y="923330"/>
                </a:cubicBezTo>
                <a:cubicBezTo>
                  <a:pt x="3447232" y="979173"/>
                  <a:pt x="3373199" y="922541"/>
                  <a:pt x="3064660" y="923330"/>
                </a:cubicBezTo>
                <a:cubicBezTo>
                  <a:pt x="2756121" y="924119"/>
                  <a:pt x="2621694" y="865757"/>
                  <a:pt x="2396426" y="923330"/>
                </a:cubicBezTo>
                <a:cubicBezTo>
                  <a:pt x="2171158" y="980903"/>
                  <a:pt x="2032078" y="892253"/>
                  <a:pt x="1866447" y="923330"/>
                </a:cubicBezTo>
                <a:cubicBezTo>
                  <a:pt x="1700816" y="954407"/>
                  <a:pt x="1520877" y="847888"/>
                  <a:pt x="1198213" y="923330"/>
                </a:cubicBezTo>
                <a:cubicBezTo>
                  <a:pt x="875549" y="998772"/>
                  <a:pt x="951012" y="884922"/>
                  <a:pt x="714319" y="923330"/>
                </a:cubicBezTo>
                <a:cubicBezTo>
                  <a:pt x="477626" y="961738"/>
                  <a:pt x="222936" y="904566"/>
                  <a:pt x="0" y="923330"/>
                </a:cubicBezTo>
                <a:cubicBezTo>
                  <a:pt x="-26732" y="783585"/>
                  <a:pt x="14182" y="673278"/>
                  <a:pt x="0" y="489365"/>
                </a:cubicBezTo>
                <a:cubicBezTo>
                  <a:pt x="-14182" y="305453"/>
                  <a:pt x="19532" y="205530"/>
                  <a:pt x="0" y="0"/>
                </a:cubicBezTo>
                <a:close/>
              </a:path>
              <a:path w="4608512" h="923330" stroke="0" extrusionOk="0">
                <a:moveTo>
                  <a:pt x="0" y="0"/>
                </a:moveTo>
                <a:cubicBezTo>
                  <a:pt x="223230" y="-26613"/>
                  <a:pt x="362945" y="40378"/>
                  <a:pt x="529979" y="0"/>
                </a:cubicBezTo>
                <a:cubicBezTo>
                  <a:pt x="697013" y="-40378"/>
                  <a:pt x="766457" y="29006"/>
                  <a:pt x="967788" y="0"/>
                </a:cubicBezTo>
                <a:cubicBezTo>
                  <a:pt x="1169119" y="-29006"/>
                  <a:pt x="1419693" y="37678"/>
                  <a:pt x="1636022" y="0"/>
                </a:cubicBezTo>
                <a:cubicBezTo>
                  <a:pt x="1852351" y="-37678"/>
                  <a:pt x="2020866" y="5436"/>
                  <a:pt x="2166001" y="0"/>
                </a:cubicBezTo>
                <a:cubicBezTo>
                  <a:pt x="2311136" y="-5436"/>
                  <a:pt x="2585552" y="46404"/>
                  <a:pt x="2695980" y="0"/>
                </a:cubicBezTo>
                <a:cubicBezTo>
                  <a:pt x="2806408" y="-46404"/>
                  <a:pt x="3088317" y="48766"/>
                  <a:pt x="3364214" y="0"/>
                </a:cubicBezTo>
                <a:cubicBezTo>
                  <a:pt x="3640111" y="-48766"/>
                  <a:pt x="3681290" y="14596"/>
                  <a:pt x="3848108" y="0"/>
                </a:cubicBezTo>
                <a:cubicBezTo>
                  <a:pt x="4014926" y="-14596"/>
                  <a:pt x="4413666" y="48851"/>
                  <a:pt x="4608512" y="0"/>
                </a:cubicBezTo>
                <a:cubicBezTo>
                  <a:pt x="4620653" y="118772"/>
                  <a:pt x="4574947" y="274989"/>
                  <a:pt x="4608512" y="480132"/>
                </a:cubicBezTo>
                <a:cubicBezTo>
                  <a:pt x="4642077" y="685275"/>
                  <a:pt x="4590847" y="820805"/>
                  <a:pt x="4608512" y="923330"/>
                </a:cubicBezTo>
                <a:cubicBezTo>
                  <a:pt x="4402926" y="944886"/>
                  <a:pt x="4206198" y="873153"/>
                  <a:pt x="4032448" y="923330"/>
                </a:cubicBezTo>
                <a:cubicBezTo>
                  <a:pt x="3858698" y="973507"/>
                  <a:pt x="3763239" y="881449"/>
                  <a:pt x="3502469" y="923330"/>
                </a:cubicBezTo>
                <a:cubicBezTo>
                  <a:pt x="3241699" y="965211"/>
                  <a:pt x="3118009" y="853254"/>
                  <a:pt x="2834235" y="923330"/>
                </a:cubicBezTo>
                <a:cubicBezTo>
                  <a:pt x="2550461" y="993406"/>
                  <a:pt x="2321901" y="899027"/>
                  <a:pt x="2166001" y="923330"/>
                </a:cubicBezTo>
                <a:cubicBezTo>
                  <a:pt x="2010101" y="947633"/>
                  <a:pt x="1799100" y="892982"/>
                  <a:pt x="1682107" y="923330"/>
                </a:cubicBezTo>
                <a:cubicBezTo>
                  <a:pt x="1565114" y="953678"/>
                  <a:pt x="1313363" y="867657"/>
                  <a:pt x="1106043" y="923330"/>
                </a:cubicBezTo>
                <a:cubicBezTo>
                  <a:pt x="898723" y="979003"/>
                  <a:pt x="393573" y="919154"/>
                  <a:pt x="0" y="923330"/>
                </a:cubicBezTo>
                <a:cubicBezTo>
                  <a:pt x="-48289" y="731769"/>
                  <a:pt x="21382" y="589170"/>
                  <a:pt x="0" y="461665"/>
                </a:cubicBezTo>
                <a:cubicBezTo>
                  <a:pt x="-21382" y="334160"/>
                  <a:pt x="30168" y="122032"/>
                  <a:pt x="0" y="0"/>
                </a:cubicBezTo>
                <a:close/>
              </a:path>
            </a:pathLst>
          </a:custGeom>
          <a:solidFill>
            <a:schemeClr val="bg2"/>
          </a:solidFill>
          <a:ln w="66675">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GB" b="1" dirty="0"/>
              <a:t>If you notice any NATS, try practicing positive affirmations! It can help to write them down and repeat them whenever you need to.</a:t>
            </a:r>
          </a:p>
        </p:txBody>
      </p:sp>
      <p:sp>
        <p:nvSpPr>
          <p:cNvPr id="16"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137" y="815845"/>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98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9192" y="14038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circle of control</a:t>
            </a:r>
          </a:p>
        </p:txBody>
      </p:sp>
      <p:sp>
        <p:nvSpPr>
          <p:cNvPr id="4" name="Oval 3"/>
          <p:cNvSpPr/>
          <p:nvPr/>
        </p:nvSpPr>
        <p:spPr>
          <a:xfrm>
            <a:off x="4052175" y="2499803"/>
            <a:ext cx="4176464" cy="3528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522374" y="3059456"/>
            <a:ext cx="3024336" cy="738664"/>
          </a:xfrm>
          <a:prstGeom prst="rect">
            <a:avLst/>
          </a:prstGeom>
          <a:noFill/>
        </p:spPr>
        <p:txBody>
          <a:bodyPr wrap="square" rtlCol="0">
            <a:spAutoFit/>
          </a:bodyPr>
          <a:lstStyle/>
          <a:p>
            <a:pPr algn="ctr"/>
            <a:r>
              <a:rPr lang="en-GB" sz="2400" b="1" dirty="0"/>
              <a:t>Things I can control</a:t>
            </a:r>
          </a:p>
          <a:p>
            <a:endParaRPr lang="en-GB" dirty="0"/>
          </a:p>
        </p:txBody>
      </p:sp>
      <p:sp>
        <p:nvSpPr>
          <p:cNvPr id="3" name="TextBox 2">
            <a:extLst>
              <a:ext uri="{FF2B5EF4-FFF2-40B4-BE49-F238E27FC236}">
                <a16:creationId xmlns:a16="http://schemas.microsoft.com/office/drawing/2014/main" id="{7D574D0A-2C5C-4D8F-A3EC-DDAC8944F3A2}"/>
              </a:ext>
            </a:extLst>
          </p:cNvPr>
          <p:cNvSpPr txBox="1"/>
          <p:nvPr/>
        </p:nvSpPr>
        <p:spPr>
          <a:xfrm>
            <a:off x="1703512" y="6028196"/>
            <a:ext cx="4320480" cy="646331"/>
          </a:xfrm>
          <a:prstGeom prst="rect">
            <a:avLst/>
          </a:prstGeom>
          <a:noFill/>
        </p:spPr>
        <p:txBody>
          <a:bodyPr wrap="square" rtlCol="0">
            <a:spAutoFit/>
          </a:bodyPr>
          <a:lstStyle/>
          <a:p>
            <a:r>
              <a:rPr lang="en-GB" sz="3600" b="1" dirty="0"/>
              <a:t>Things I can’t control</a:t>
            </a:r>
          </a:p>
        </p:txBody>
      </p:sp>
      <p:sp>
        <p:nvSpPr>
          <p:cNvPr id="11"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63"/>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677" y="401495"/>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63E97715-014B-40BB-5C60-C7344A07E133}"/>
              </a:ext>
            </a:extLst>
          </p:cNvPr>
          <p:cNvSpPr txBox="1"/>
          <p:nvPr/>
        </p:nvSpPr>
        <p:spPr>
          <a:xfrm>
            <a:off x="6132383" y="6166694"/>
            <a:ext cx="4581144" cy="369332"/>
          </a:xfrm>
          <a:prstGeom prst="rect">
            <a:avLst/>
          </a:prstGeom>
          <a:noFill/>
        </p:spPr>
        <p:txBody>
          <a:bodyPr wrap="square">
            <a:spAutoFit/>
          </a:bodyPr>
          <a:lstStyle/>
          <a:p>
            <a:r>
              <a:rPr lang="en-GB" dirty="0">
                <a:hlinkClick r:id="rId5"/>
              </a:rPr>
              <a:t>https://youtu.be/7YIK0I5coOA</a:t>
            </a:r>
            <a:r>
              <a:rPr lang="en-GB" dirty="0"/>
              <a:t> </a:t>
            </a:r>
          </a:p>
        </p:txBody>
      </p:sp>
    </p:spTree>
    <p:extLst>
      <p:ext uri="{BB962C8B-B14F-4D97-AF65-F5344CB8AC3E}">
        <p14:creationId xmlns:p14="http://schemas.microsoft.com/office/powerpoint/2010/main" val="207137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7"/>
            <a:ext cx="12191999"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909192" y="14038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The circle of control</a:t>
            </a:r>
          </a:p>
        </p:txBody>
      </p:sp>
      <p:sp>
        <p:nvSpPr>
          <p:cNvPr id="4" name="Oval 3"/>
          <p:cNvSpPr/>
          <p:nvPr/>
        </p:nvSpPr>
        <p:spPr>
          <a:xfrm>
            <a:off x="4052175" y="2499803"/>
            <a:ext cx="4176464" cy="3528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632532" y="3109377"/>
            <a:ext cx="3024336" cy="2677656"/>
          </a:xfrm>
          <a:prstGeom prst="rect">
            <a:avLst/>
          </a:prstGeom>
          <a:noFill/>
        </p:spPr>
        <p:txBody>
          <a:bodyPr wrap="square" rtlCol="0">
            <a:spAutoFit/>
          </a:bodyPr>
          <a:lstStyle/>
          <a:p>
            <a:pPr algn="ctr"/>
            <a:r>
              <a:rPr lang="en-GB" sz="2400" b="1" dirty="0"/>
              <a:t>Things I can control</a:t>
            </a:r>
          </a:p>
          <a:p>
            <a:pPr algn="ctr"/>
            <a:endParaRPr lang="en-GB" b="1" dirty="0"/>
          </a:p>
          <a:p>
            <a:r>
              <a:rPr lang="en-GB" dirty="0"/>
              <a:t>Trying my best</a:t>
            </a:r>
          </a:p>
          <a:p>
            <a:r>
              <a:rPr lang="en-GB" dirty="0"/>
              <a:t>Learning from my mistakes</a:t>
            </a:r>
          </a:p>
          <a:p>
            <a:r>
              <a:rPr lang="en-GB" dirty="0"/>
              <a:t>Trying new strategies</a:t>
            </a:r>
          </a:p>
          <a:p>
            <a:r>
              <a:rPr lang="en-GB" dirty="0"/>
              <a:t>Having regular breaks</a:t>
            </a:r>
          </a:p>
          <a:p>
            <a:r>
              <a:rPr lang="en-GB" dirty="0"/>
              <a:t>Asking for help</a:t>
            </a:r>
          </a:p>
          <a:p>
            <a:r>
              <a:rPr lang="en-GB" dirty="0"/>
              <a:t>Eating healthy and exercising</a:t>
            </a:r>
          </a:p>
          <a:p>
            <a:endParaRPr lang="en-GB" dirty="0"/>
          </a:p>
        </p:txBody>
      </p:sp>
      <p:sp>
        <p:nvSpPr>
          <p:cNvPr id="7" name="TextBox 6"/>
          <p:cNvSpPr txBox="1"/>
          <p:nvPr/>
        </p:nvSpPr>
        <p:spPr>
          <a:xfrm>
            <a:off x="1631504" y="4057663"/>
            <a:ext cx="2232248" cy="1200329"/>
          </a:xfrm>
          <a:prstGeom prst="rect">
            <a:avLst/>
          </a:prstGeom>
          <a:noFill/>
        </p:spPr>
        <p:txBody>
          <a:bodyPr wrap="square" rtlCol="0">
            <a:spAutoFit/>
          </a:bodyPr>
          <a:lstStyle/>
          <a:p>
            <a:r>
              <a:rPr lang="en-GB" dirty="0"/>
              <a:t>What questions come up on the exam on the day</a:t>
            </a:r>
          </a:p>
          <a:p>
            <a:endParaRPr lang="en-GB" dirty="0"/>
          </a:p>
        </p:txBody>
      </p:sp>
      <p:sp>
        <p:nvSpPr>
          <p:cNvPr id="8" name="TextBox 7"/>
          <p:cNvSpPr txBox="1"/>
          <p:nvPr/>
        </p:nvSpPr>
        <p:spPr>
          <a:xfrm>
            <a:off x="8772992" y="3288568"/>
            <a:ext cx="2232248" cy="646331"/>
          </a:xfrm>
          <a:prstGeom prst="rect">
            <a:avLst/>
          </a:prstGeom>
          <a:noFill/>
        </p:spPr>
        <p:txBody>
          <a:bodyPr wrap="square" rtlCol="0">
            <a:spAutoFit/>
          </a:bodyPr>
          <a:lstStyle/>
          <a:p>
            <a:r>
              <a:rPr lang="en-GB" dirty="0"/>
              <a:t>Being poorly</a:t>
            </a:r>
          </a:p>
          <a:p>
            <a:endParaRPr lang="en-GB" dirty="0"/>
          </a:p>
        </p:txBody>
      </p:sp>
      <p:sp>
        <p:nvSpPr>
          <p:cNvPr id="9" name="TextBox 8"/>
          <p:cNvSpPr txBox="1"/>
          <p:nvPr/>
        </p:nvSpPr>
        <p:spPr>
          <a:xfrm>
            <a:off x="7656868" y="5877273"/>
            <a:ext cx="2232248" cy="646331"/>
          </a:xfrm>
          <a:prstGeom prst="rect">
            <a:avLst/>
          </a:prstGeom>
          <a:noFill/>
        </p:spPr>
        <p:txBody>
          <a:bodyPr wrap="square" rtlCol="0">
            <a:spAutoFit/>
          </a:bodyPr>
          <a:lstStyle/>
          <a:p>
            <a:r>
              <a:rPr lang="en-GB" dirty="0"/>
              <a:t>What other people say, do or think</a:t>
            </a:r>
          </a:p>
        </p:txBody>
      </p:sp>
      <p:sp>
        <p:nvSpPr>
          <p:cNvPr id="3" name="TextBox 2">
            <a:extLst>
              <a:ext uri="{FF2B5EF4-FFF2-40B4-BE49-F238E27FC236}">
                <a16:creationId xmlns:a16="http://schemas.microsoft.com/office/drawing/2014/main" id="{7D574D0A-2C5C-4D8F-A3EC-DDAC8944F3A2}"/>
              </a:ext>
            </a:extLst>
          </p:cNvPr>
          <p:cNvSpPr txBox="1"/>
          <p:nvPr/>
        </p:nvSpPr>
        <p:spPr>
          <a:xfrm>
            <a:off x="1703512" y="6028196"/>
            <a:ext cx="4320480" cy="646331"/>
          </a:xfrm>
          <a:prstGeom prst="rect">
            <a:avLst/>
          </a:prstGeom>
          <a:noFill/>
        </p:spPr>
        <p:txBody>
          <a:bodyPr wrap="square" rtlCol="0">
            <a:spAutoFit/>
          </a:bodyPr>
          <a:lstStyle/>
          <a:p>
            <a:r>
              <a:rPr lang="en-GB" sz="3600" b="1" dirty="0"/>
              <a:t>Things I can’t control</a:t>
            </a:r>
          </a:p>
        </p:txBody>
      </p:sp>
      <p:sp>
        <p:nvSpPr>
          <p:cNvPr id="11"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517" y="806304"/>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71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35560" y="1665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5" name="TextBox 4">
            <a:extLst>
              <a:ext uri="{FF2B5EF4-FFF2-40B4-BE49-F238E27FC236}">
                <a16:creationId xmlns:a16="http://schemas.microsoft.com/office/drawing/2014/main" id="{F978EB57-319B-44E6-8814-0213257B34AB}"/>
              </a:ext>
            </a:extLst>
          </p:cNvPr>
          <p:cNvSpPr txBox="1"/>
          <p:nvPr/>
        </p:nvSpPr>
        <p:spPr>
          <a:xfrm>
            <a:off x="2228256" y="1496796"/>
            <a:ext cx="7056784" cy="769441"/>
          </a:xfrm>
          <a:prstGeom prst="rect">
            <a:avLst/>
          </a:prstGeom>
          <a:noFill/>
        </p:spPr>
        <p:txBody>
          <a:bodyPr wrap="square" rtlCol="0">
            <a:spAutoFit/>
          </a:bodyPr>
          <a:lstStyle/>
          <a:p>
            <a:pPr algn="ctr"/>
            <a:r>
              <a:rPr lang="en-GB" sz="4400" dirty="0">
                <a:latin typeface="Comic Sans MS" panose="030F0702030302020204" pitchFamily="66" charset="0"/>
              </a:rPr>
              <a:t>The Stress Bucket</a:t>
            </a:r>
          </a:p>
        </p:txBody>
      </p:sp>
      <p:sp>
        <p:nvSpPr>
          <p:cNvPr id="7"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63"/>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677" y="401495"/>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Diagram&#10;&#10;Description automatically generated">
            <a:extLst>
              <a:ext uri="{FF2B5EF4-FFF2-40B4-BE49-F238E27FC236}">
                <a16:creationId xmlns:a16="http://schemas.microsoft.com/office/drawing/2014/main" id="{F7D78C4D-9D4F-32DD-E7A5-E6FE99AFE5EB}"/>
              </a:ext>
            </a:extLst>
          </p:cNvPr>
          <p:cNvPicPr>
            <a:picLocks noChangeAspect="1"/>
          </p:cNvPicPr>
          <p:nvPr/>
        </p:nvPicPr>
        <p:blipFill>
          <a:blip r:embed="rId5"/>
          <a:stretch>
            <a:fillRect/>
          </a:stretch>
        </p:blipFill>
        <p:spPr>
          <a:xfrm>
            <a:off x="2228257" y="2247980"/>
            <a:ext cx="7563935" cy="4215456"/>
          </a:xfrm>
          <a:prstGeom prst="rect">
            <a:avLst/>
          </a:prstGeom>
        </p:spPr>
      </p:pic>
    </p:spTree>
    <p:extLst>
      <p:ext uri="{BB962C8B-B14F-4D97-AF65-F5344CB8AC3E}">
        <p14:creationId xmlns:p14="http://schemas.microsoft.com/office/powerpoint/2010/main" val="380228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9636182-9959-CE92-51EF-0EE8AFC2D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3"/>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E29F978-7011-AB6F-EF3E-18A15157B0BA}"/>
              </a:ext>
            </a:extLst>
          </p:cNvPr>
          <p:cNvSpPr>
            <a:spLocks noGrp="1"/>
          </p:cNvSpPr>
          <p:nvPr>
            <p:ph type="title"/>
          </p:nvPr>
        </p:nvSpPr>
        <p:spPr>
          <a:xfrm>
            <a:off x="4523935" y="531498"/>
            <a:ext cx="10515600" cy="1325563"/>
          </a:xfrm>
        </p:spPr>
        <p:txBody>
          <a:bodyPr/>
          <a:lstStyle/>
          <a:p>
            <a:r>
              <a:rPr lang="en-GB" dirty="0"/>
              <a:t>Problem Solving </a:t>
            </a:r>
          </a:p>
        </p:txBody>
      </p:sp>
      <p:pic>
        <p:nvPicPr>
          <p:cNvPr id="4" name="Picture 3">
            <a:extLst>
              <a:ext uri="{FF2B5EF4-FFF2-40B4-BE49-F238E27FC236}">
                <a16:creationId xmlns:a16="http://schemas.microsoft.com/office/drawing/2014/main" id="{9794DD03-C263-47F8-02FF-9E9231907925}"/>
              </a:ext>
            </a:extLst>
          </p:cNvPr>
          <p:cNvPicPr>
            <a:picLocks noChangeAspect="1"/>
          </p:cNvPicPr>
          <p:nvPr/>
        </p:nvPicPr>
        <p:blipFill>
          <a:blip r:embed="rId3"/>
          <a:stretch>
            <a:fillRect/>
          </a:stretch>
        </p:blipFill>
        <p:spPr>
          <a:xfrm>
            <a:off x="6639090" y="2238434"/>
            <a:ext cx="5042120" cy="2968344"/>
          </a:xfrm>
          <a:prstGeom prst="rect">
            <a:avLst/>
          </a:prstGeom>
        </p:spPr>
      </p:pic>
      <p:sp>
        <p:nvSpPr>
          <p:cNvPr id="6" name="TextBox 5">
            <a:extLst>
              <a:ext uri="{FF2B5EF4-FFF2-40B4-BE49-F238E27FC236}">
                <a16:creationId xmlns:a16="http://schemas.microsoft.com/office/drawing/2014/main" id="{05CDC0D1-D4EF-5784-DB0B-24C0D7CA9BB6}"/>
              </a:ext>
            </a:extLst>
          </p:cNvPr>
          <p:cNvSpPr txBox="1"/>
          <p:nvPr/>
        </p:nvSpPr>
        <p:spPr>
          <a:xfrm>
            <a:off x="163921" y="1194279"/>
            <a:ext cx="10808208" cy="8679299"/>
          </a:xfrm>
          <a:prstGeom prst="rect">
            <a:avLst/>
          </a:prstGeom>
          <a:noFill/>
        </p:spPr>
        <p:txBody>
          <a:bodyPr wrap="square" rtlCol="0">
            <a:spAutoFit/>
          </a:bodyPr>
          <a:lstStyle/>
          <a:p>
            <a:r>
              <a:rPr lang="en-GB" b="1" dirty="0"/>
              <a:t>Step 1</a:t>
            </a:r>
          </a:p>
          <a:p>
            <a:r>
              <a:rPr lang="en-GB" dirty="0"/>
              <a:t>What is the problem?</a:t>
            </a:r>
          </a:p>
          <a:p>
            <a:endParaRPr lang="en-GB" dirty="0"/>
          </a:p>
          <a:p>
            <a:r>
              <a:rPr lang="en-GB" b="1" dirty="0"/>
              <a:t>Step 2</a:t>
            </a:r>
          </a:p>
          <a:p>
            <a:r>
              <a:rPr lang="en-GB" dirty="0"/>
              <a:t>Let’s think of some ideas to solve this problem. </a:t>
            </a:r>
          </a:p>
          <a:p>
            <a:endParaRPr lang="en-GB" dirty="0"/>
          </a:p>
          <a:p>
            <a:r>
              <a:rPr lang="en-GB" b="1" dirty="0"/>
              <a:t>Step 3</a:t>
            </a:r>
          </a:p>
          <a:p>
            <a:r>
              <a:rPr lang="en-GB" dirty="0"/>
              <a:t>Let’s choose two of your best ideas and think what is good and</a:t>
            </a:r>
          </a:p>
          <a:p>
            <a:r>
              <a:rPr lang="en-GB" dirty="0"/>
              <a:t>not so good about those ideas.</a:t>
            </a:r>
          </a:p>
          <a:p>
            <a:endParaRPr lang="en-GB" dirty="0"/>
          </a:p>
          <a:p>
            <a:r>
              <a:rPr lang="en-GB" b="1" dirty="0"/>
              <a:t>Step 4</a:t>
            </a:r>
            <a:endParaRPr lang="en-GB" dirty="0"/>
          </a:p>
          <a:p>
            <a:r>
              <a:rPr lang="en-GB" dirty="0"/>
              <a:t>Which one is more likely to work? Let’s choose the best idea!</a:t>
            </a:r>
          </a:p>
          <a:p>
            <a:endParaRPr lang="en-GB" dirty="0"/>
          </a:p>
          <a:p>
            <a:r>
              <a:rPr lang="en-GB" b="1" dirty="0"/>
              <a:t>Step 5</a:t>
            </a:r>
          </a:p>
          <a:p>
            <a:r>
              <a:rPr lang="en-GB" dirty="0"/>
              <a:t>Plan out step by step what you need to do to solve the problem.</a:t>
            </a:r>
          </a:p>
          <a:p>
            <a:r>
              <a:rPr lang="en-GB" dirty="0"/>
              <a:t>What?</a:t>
            </a:r>
          </a:p>
          <a:p>
            <a:r>
              <a:rPr lang="en-GB" dirty="0"/>
              <a:t>When?</a:t>
            </a:r>
          </a:p>
          <a:p>
            <a:r>
              <a:rPr lang="en-GB" dirty="0"/>
              <a:t>How?</a:t>
            </a:r>
          </a:p>
          <a:p>
            <a:r>
              <a:rPr lang="en-GB" dirty="0"/>
              <a:t>With who?</a:t>
            </a:r>
          </a:p>
          <a:p>
            <a:r>
              <a:rPr lang="en-GB" dirty="0"/>
              <a:t>Are there any problems? How can you overcome them?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3855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3807D6-C1E9-4F24-89FD-8618EC5F1302}"/>
              </a:ext>
            </a:extLst>
          </p:cNvPr>
          <p:cNvSpPr txBox="1"/>
          <p:nvPr/>
        </p:nvSpPr>
        <p:spPr>
          <a:xfrm>
            <a:off x="1703513" y="2780929"/>
            <a:ext cx="8434139" cy="5078313"/>
          </a:xfrm>
          <a:prstGeom prst="rect">
            <a:avLst/>
          </a:prstGeom>
          <a:noFill/>
        </p:spPr>
        <p:txBody>
          <a:bodyPr wrap="square" rtlCol="0">
            <a:spAutoFit/>
          </a:bodyPr>
          <a:lstStyle/>
          <a:p>
            <a:pPr marL="457200" indent="-457200">
              <a:buFont typeface="+mj-lt"/>
              <a:buAutoNum type="arabicPeriod"/>
            </a:pPr>
            <a:r>
              <a:rPr lang="en-GB" sz="2000" dirty="0">
                <a:latin typeface="Comic Sans MS" panose="030F0702030302020204" pitchFamily="66" charset="0"/>
              </a:rPr>
              <a:t>Talk to a trusted adult, ask a friend for advice or seek support from other sources such as </a:t>
            </a:r>
            <a:r>
              <a:rPr lang="en-GB" sz="2000" dirty="0" err="1">
                <a:latin typeface="Comic Sans MS" panose="030F0702030302020204" pitchFamily="66" charset="0"/>
              </a:rPr>
              <a:t>Kooth</a:t>
            </a:r>
            <a:r>
              <a:rPr lang="en-GB" sz="2000" dirty="0">
                <a:latin typeface="Comic Sans MS" panose="030F0702030302020204" pitchFamily="66" charset="0"/>
              </a:rPr>
              <a:t>, Childline or </a:t>
            </a:r>
            <a:r>
              <a:rPr lang="en-GB" sz="2000" dirty="0" err="1">
                <a:latin typeface="Comic Sans MS" panose="030F0702030302020204" pitchFamily="66" charset="0"/>
              </a:rPr>
              <a:t>YoungMinds</a:t>
            </a:r>
            <a:r>
              <a:rPr lang="en-GB" sz="2000" dirty="0">
                <a:latin typeface="Comic Sans MS" panose="030F0702030302020204" pitchFamily="66" charset="0"/>
              </a:rPr>
              <a:t>. </a:t>
            </a:r>
          </a:p>
          <a:p>
            <a:pPr marL="457200" indent="-457200">
              <a:buFont typeface="+mj-lt"/>
              <a:buAutoNum type="arabicPeriod"/>
            </a:pPr>
            <a:r>
              <a:rPr lang="en-GB" sz="2000" dirty="0">
                <a:latin typeface="Comic Sans MS" panose="030F0702030302020204" pitchFamily="66" charset="0"/>
              </a:rPr>
              <a:t>Find ways to relax and take regular breaks throughout revision. Set a timer so you don’t forget!</a:t>
            </a:r>
          </a:p>
          <a:p>
            <a:pPr marL="457200" indent="-457200">
              <a:buFont typeface="+mj-lt"/>
              <a:buAutoNum type="arabicPeriod"/>
            </a:pPr>
            <a:r>
              <a:rPr lang="en-GB" sz="2000" dirty="0">
                <a:latin typeface="Comic Sans MS" panose="030F0702030302020204" pitchFamily="66" charset="0"/>
              </a:rPr>
              <a:t>Stay healthy! Ensure you eat 3 healthy meals a day and stay hydrated. </a:t>
            </a:r>
          </a:p>
          <a:p>
            <a:pPr marL="457200" indent="-457200">
              <a:buFont typeface="+mj-lt"/>
              <a:buAutoNum type="arabicPeriod"/>
            </a:pPr>
            <a:r>
              <a:rPr lang="en-GB" sz="2000" dirty="0">
                <a:latin typeface="Comic Sans MS" panose="030F0702030302020204" pitchFamily="66" charset="0"/>
              </a:rPr>
              <a:t>Exercise- staying active can clear your mind and give you more energy. </a:t>
            </a:r>
          </a:p>
          <a:p>
            <a:pPr marL="457200" indent="-457200">
              <a:buFont typeface="+mj-lt"/>
              <a:buAutoNum type="arabicPeriod"/>
            </a:pPr>
            <a:r>
              <a:rPr lang="en-GB" sz="2000" dirty="0">
                <a:latin typeface="Comic Sans MS" panose="030F0702030302020204" pitchFamily="66" charset="0"/>
              </a:rPr>
              <a:t>Self care- do things that make you feel calm and relaxed. </a:t>
            </a:r>
          </a:p>
          <a:p>
            <a:pPr marL="457200" indent="-457200">
              <a:buFont typeface="+mj-lt"/>
              <a:buAutoNum type="arabicPeriod"/>
            </a:pPr>
            <a:r>
              <a:rPr lang="en-GB" sz="2000" dirty="0">
                <a:latin typeface="Comic Sans MS" panose="030F0702030302020204" pitchFamily="66" charset="0"/>
              </a:rPr>
              <a:t>Get enough sleep- avoid staying up late revising. Avoid caffeine and avoid devices when preparing to sleep. For advice around sleeping, go to the Teen Sleep Hub.</a:t>
            </a:r>
          </a:p>
          <a:p>
            <a:endParaRPr lang="en-GB" sz="2800" dirty="0"/>
          </a:p>
          <a:p>
            <a:endParaRPr lang="en-GB" sz="2800" dirty="0"/>
          </a:p>
          <a:p>
            <a:pPr marL="457200" indent="-457200">
              <a:buFont typeface="Arial" panose="020B0604020202020204" pitchFamily="34" charset="0"/>
              <a:buChar char="•"/>
            </a:pPr>
            <a:endParaRPr lang="en-GB" sz="2800" dirty="0"/>
          </a:p>
        </p:txBody>
      </p:sp>
      <p:sp>
        <p:nvSpPr>
          <p:cNvPr id="5" name="TextBox 4">
            <a:extLst>
              <a:ext uri="{FF2B5EF4-FFF2-40B4-BE49-F238E27FC236}">
                <a16:creationId xmlns:a16="http://schemas.microsoft.com/office/drawing/2014/main" id="{C09DCA95-FECA-45B1-834C-23D2B90E67A0}"/>
              </a:ext>
            </a:extLst>
          </p:cNvPr>
          <p:cNvSpPr txBox="1"/>
          <p:nvPr/>
        </p:nvSpPr>
        <p:spPr>
          <a:xfrm>
            <a:off x="2207568" y="1556793"/>
            <a:ext cx="7632848" cy="830997"/>
          </a:xfrm>
          <a:prstGeom prst="rect">
            <a:avLst/>
          </a:prstGeom>
          <a:noFill/>
        </p:spPr>
        <p:txBody>
          <a:bodyPr wrap="square" rtlCol="0">
            <a:spAutoFit/>
          </a:bodyPr>
          <a:lstStyle/>
          <a:p>
            <a:pPr algn="ctr"/>
            <a:r>
              <a:rPr lang="en-GB" sz="2400" b="1" dirty="0">
                <a:latin typeface="Comic Sans MS" panose="030F0702030302020204" pitchFamily="66" charset="0"/>
              </a:rPr>
              <a:t>Top Tips for making sure your stress bucket does not overflow</a:t>
            </a:r>
          </a:p>
        </p:txBody>
      </p:sp>
      <p:sp>
        <p:nvSpPr>
          <p:cNvPr id="7"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3"/>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677" y="401495"/>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0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63"/>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7D0C6B1-AEC5-4E48-9CFA-B767C7494356}"/>
              </a:ext>
            </a:extLst>
          </p:cNvPr>
          <p:cNvSpPr txBox="1"/>
          <p:nvPr/>
        </p:nvSpPr>
        <p:spPr>
          <a:xfrm>
            <a:off x="4151784" y="871580"/>
            <a:ext cx="5436140" cy="1323439"/>
          </a:xfrm>
          <a:prstGeom prst="rect">
            <a:avLst/>
          </a:prstGeom>
          <a:noFill/>
        </p:spPr>
        <p:txBody>
          <a:bodyPr wrap="square" rtlCol="0">
            <a:spAutoFit/>
          </a:bodyPr>
          <a:lstStyle/>
          <a:p>
            <a:r>
              <a:rPr lang="en-GB" sz="4000" b="1" dirty="0">
                <a:latin typeface="Comic Sans MS" panose="030F0702030302020204" pitchFamily="66" charset="0"/>
              </a:rPr>
              <a:t>Breathing/Grounding  Techniques</a:t>
            </a:r>
          </a:p>
        </p:txBody>
      </p:sp>
      <p:sp>
        <p:nvSpPr>
          <p:cNvPr id="10"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4" descr="How to help your kids mental health and wellbeing #31DaysOfLearn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087"/>
          <a:stretch/>
        </p:blipFill>
        <p:spPr bwMode="auto">
          <a:xfrm>
            <a:off x="1747841" y="2237984"/>
            <a:ext cx="2421590" cy="3605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www.mondaycampaigns.org/wp-content/uploads/2020/03/destress-monday-breathing-gif-square-breathing-green-red.gif">
            <a:extLst>
              <a:ext uri="{FF2B5EF4-FFF2-40B4-BE49-F238E27FC236}">
                <a16:creationId xmlns:a16="http://schemas.microsoft.com/office/drawing/2014/main" id="{D2DEDA42-FEBA-11E6-0C3A-02C16F486F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07969" y="2467995"/>
            <a:ext cx="4040887" cy="404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4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400B8F1-A064-2AF1-E627-25DA51204D39}"/>
              </a:ext>
            </a:extLst>
          </p:cNvPr>
          <p:cNvPicPr>
            <a:picLocks noChangeAspect="1"/>
          </p:cNvPicPr>
          <p:nvPr/>
        </p:nvPicPr>
        <p:blipFill>
          <a:blip r:embed="rId3"/>
          <a:stretch>
            <a:fillRect/>
          </a:stretch>
        </p:blipFill>
        <p:spPr>
          <a:xfrm>
            <a:off x="2063553" y="1916832"/>
            <a:ext cx="7836979" cy="4464846"/>
          </a:xfrm>
          <a:prstGeom prst="rect">
            <a:avLst/>
          </a:prstGeom>
        </p:spPr>
      </p:pic>
      <p:sp>
        <p:nvSpPr>
          <p:cNvPr id="3" name="Rectangle 2"/>
          <p:cNvSpPr/>
          <p:nvPr/>
        </p:nvSpPr>
        <p:spPr>
          <a:xfrm>
            <a:off x="4367808" y="980729"/>
            <a:ext cx="4001608" cy="584775"/>
          </a:xfrm>
          <a:prstGeom prst="rect">
            <a:avLst/>
          </a:prstGeom>
        </p:spPr>
        <p:txBody>
          <a:bodyPr wrap="none">
            <a:spAutoFit/>
          </a:bodyPr>
          <a:lstStyle/>
          <a:p>
            <a:r>
              <a:rPr lang="en-GB" sz="3200" dirty="0"/>
              <a:t>Grounding Techniques </a:t>
            </a:r>
          </a:p>
        </p:txBody>
      </p:sp>
    </p:spTree>
    <p:extLst>
      <p:ext uri="{BB962C8B-B14F-4D97-AF65-F5344CB8AC3E}">
        <p14:creationId xmlns:p14="http://schemas.microsoft.com/office/powerpoint/2010/main" val="369282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4"/>
            <a:ext cx="12192000"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580" y="1690969"/>
            <a:ext cx="8229600" cy="1143000"/>
          </a:xfrm>
        </p:spPr>
        <p:txBody>
          <a:bodyPr/>
          <a:lstStyle/>
          <a:p>
            <a:r>
              <a:rPr lang="en-GB" dirty="0"/>
              <a:t>Aims For Today </a:t>
            </a:r>
          </a:p>
        </p:txBody>
      </p:sp>
      <p:sp>
        <p:nvSpPr>
          <p:cNvPr id="3" name="Content Placeholder 2"/>
          <p:cNvSpPr>
            <a:spLocks noGrp="1"/>
          </p:cNvSpPr>
          <p:nvPr>
            <p:ph idx="1"/>
          </p:nvPr>
        </p:nvSpPr>
        <p:spPr>
          <a:xfrm>
            <a:off x="449580" y="3082925"/>
            <a:ext cx="10515600" cy="4351338"/>
          </a:xfrm>
        </p:spPr>
        <p:txBody>
          <a:bodyPr/>
          <a:lstStyle/>
          <a:p>
            <a:r>
              <a:rPr lang="en-GB" dirty="0"/>
              <a:t>What is stress? </a:t>
            </a:r>
          </a:p>
          <a:p>
            <a:r>
              <a:rPr lang="en-GB" dirty="0"/>
              <a:t>The stress cycle </a:t>
            </a:r>
          </a:p>
          <a:p>
            <a:r>
              <a:rPr lang="en-GB" dirty="0"/>
              <a:t>Managing stress</a:t>
            </a:r>
          </a:p>
          <a:p>
            <a:r>
              <a:rPr lang="en-GB" dirty="0"/>
              <a:t>The stress bucket </a:t>
            </a:r>
          </a:p>
          <a:p>
            <a:r>
              <a:rPr lang="en-GB" dirty="0"/>
              <a:t>Unhelpful thinking </a:t>
            </a:r>
          </a:p>
          <a:p>
            <a:r>
              <a:rPr lang="en-GB" dirty="0"/>
              <a:t>To discuss ways to feel less stressed during exam periods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280" y="777877"/>
            <a:ext cx="1830955" cy="103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49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42" y="-20764"/>
            <a:ext cx="12629042" cy="220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Sequential Access Storage 4"/>
          <p:cNvSpPr/>
          <p:nvPr/>
        </p:nvSpPr>
        <p:spPr>
          <a:xfrm>
            <a:off x="2783632" y="1417638"/>
            <a:ext cx="6336704" cy="4581128"/>
          </a:xfrm>
          <a:prstGeom prst="flowChartMagneticTa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47728" y="2420888"/>
            <a:ext cx="5040560" cy="2308324"/>
          </a:xfrm>
          <a:prstGeom prst="rect">
            <a:avLst/>
          </a:prstGeom>
          <a:noFill/>
        </p:spPr>
        <p:txBody>
          <a:bodyPr wrap="square" rtlCol="0">
            <a:spAutoFit/>
          </a:bodyPr>
          <a:lstStyle/>
          <a:p>
            <a:r>
              <a:rPr lang="en-GB" sz="4800" dirty="0"/>
              <a:t>How are you feeling about your upcoming exams?</a:t>
            </a:r>
          </a:p>
        </p:txBody>
      </p:sp>
    </p:spTree>
    <p:extLst>
      <p:ext uri="{BB962C8B-B14F-4D97-AF65-F5344CB8AC3E}">
        <p14:creationId xmlns:p14="http://schemas.microsoft.com/office/powerpoint/2010/main" val="386675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64"/>
            <a:ext cx="12192000"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8FA8AC9-E551-4B17-B83C-5B4C4C187953}"/>
              </a:ext>
            </a:extLst>
          </p:cNvPr>
          <p:cNvSpPr>
            <a:spLocks noGrp="1"/>
          </p:cNvSpPr>
          <p:nvPr>
            <p:ph type="ctrTitle"/>
          </p:nvPr>
        </p:nvSpPr>
        <p:spPr>
          <a:xfrm>
            <a:off x="1867129" y="2268376"/>
            <a:ext cx="8416994" cy="4340344"/>
          </a:xfrm>
        </p:spPr>
        <p:txBody>
          <a:bodyPr>
            <a:noAutofit/>
          </a:bodyPr>
          <a:lstStyle/>
          <a:p>
            <a:pPr algn="l"/>
            <a:br>
              <a:rPr lang="en-GB" sz="2000" dirty="0"/>
            </a:br>
            <a:br>
              <a:rPr lang="en-GB" sz="1800" dirty="0"/>
            </a:br>
            <a:br>
              <a:rPr lang="en-GB" sz="1800" dirty="0">
                <a:latin typeface="Comic Sans MS" panose="030F0702030302020204" pitchFamily="66" charset="0"/>
              </a:rPr>
            </a:br>
            <a:endParaRPr lang="en-GB" sz="1800" dirty="0">
              <a:latin typeface="Comic Sans MS" panose="030F0702030302020204" pitchFamily="66" charset="0"/>
            </a:endParaRPr>
          </a:p>
        </p:txBody>
      </p:sp>
      <p:sp>
        <p:nvSpPr>
          <p:cNvPr id="4" name="TextBox 3">
            <a:extLst>
              <a:ext uri="{FF2B5EF4-FFF2-40B4-BE49-F238E27FC236}">
                <a16:creationId xmlns:a16="http://schemas.microsoft.com/office/drawing/2014/main" id="{628565BA-B039-4BED-BFF2-952D39B3B849}"/>
              </a:ext>
            </a:extLst>
          </p:cNvPr>
          <p:cNvSpPr txBox="1"/>
          <p:nvPr/>
        </p:nvSpPr>
        <p:spPr>
          <a:xfrm>
            <a:off x="3287688" y="1614135"/>
            <a:ext cx="6768752" cy="830997"/>
          </a:xfrm>
          <a:prstGeom prst="rect">
            <a:avLst/>
          </a:prstGeom>
          <a:noFill/>
        </p:spPr>
        <p:txBody>
          <a:bodyPr wrap="square" rtlCol="0">
            <a:spAutoFit/>
          </a:bodyPr>
          <a:lstStyle/>
          <a:p>
            <a:r>
              <a:rPr lang="en-GB" sz="4800" dirty="0">
                <a:latin typeface="Comic Sans MS" panose="030F0702030302020204" pitchFamily="66" charset="0"/>
              </a:rPr>
              <a:t>What is Stress?</a:t>
            </a:r>
          </a:p>
        </p:txBody>
      </p:sp>
      <p:sp>
        <p:nvSpPr>
          <p:cNvPr id="9"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890" y="1320978"/>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44700" y="2867389"/>
            <a:ext cx="7740476" cy="2031325"/>
          </a:xfrm>
          <a:prstGeom prst="rect">
            <a:avLst/>
          </a:prstGeom>
          <a:noFill/>
        </p:spPr>
        <p:txBody>
          <a:bodyPr wrap="square" rtlCol="0">
            <a:spAutoFit/>
          </a:bodyPr>
          <a:lstStyle/>
          <a:p>
            <a:pPr marL="457200" indent="-457200">
              <a:spcBef>
                <a:spcPct val="20000"/>
              </a:spcBef>
              <a:spcAft>
                <a:spcPct val="20000"/>
              </a:spcAft>
              <a:buFont typeface="Arial" panose="020B0604020202020204" pitchFamily="34" charset="0"/>
              <a:buChar char="•"/>
            </a:pPr>
            <a:r>
              <a:rPr lang="en-GB" dirty="0">
                <a:latin typeface="Arial"/>
                <a:cs typeface="Arial"/>
              </a:rPr>
              <a:t>Stress is a </a:t>
            </a:r>
            <a:r>
              <a:rPr lang="en-GB" b="1" dirty="0">
                <a:solidFill>
                  <a:srgbClr val="00B050"/>
                </a:solidFill>
                <a:latin typeface="Arial"/>
                <a:cs typeface="Arial"/>
              </a:rPr>
              <a:t>NORMAL</a:t>
            </a:r>
            <a:r>
              <a:rPr lang="en-GB" dirty="0">
                <a:solidFill>
                  <a:srgbClr val="00B050"/>
                </a:solidFill>
                <a:latin typeface="Arial"/>
                <a:cs typeface="Arial"/>
              </a:rPr>
              <a:t> </a:t>
            </a:r>
            <a:r>
              <a:rPr lang="en-GB" dirty="0">
                <a:solidFill>
                  <a:schemeClr val="tx1">
                    <a:lumMod val="95000"/>
                    <a:lumOff val="5000"/>
                  </a:schemeClr>
                </a:solidFill>
                <a:latin typeface="Arial"/>
                <a:cs typeface="Arial"/>
              </a:rPr>
              <a:t>emotion that can be useful and help you improve. </a:t>
            </a:r>
            <a:endParaRPr lang="en-US" dirty="0">
              <a:solidFill>
                <a:schemeClr val="tx1">
                  <a:lumMod val="95000"/>
                  <a:lumOff val="5000"/>
                </a:schemeClr>
              </a:solidFill>
              <a:latin typeface="Arial"/>
              <a:cs typeface="Arial"/>
            </a:endParaRPr>
          </a:p>
          <a:p>
            <a:pPr marL="457200" indent="-457200">
              <a:spcBef>
                <a:spcPct val="20000"/>
              </a:spcBef>
              <a:spcAft>
                <a:spcPct val="20000"/>
              </a:spcAft>
              <a:buFont typeface="Arial" panose="020B0604020202020204" pitchFamily="34" charset="0"/>
              <a:buChar char="•"/>
            </a:pPr>
            <a:r>
              <a:rPr lang="en-GB" dirty="0">
                <a:solidFill>
                  <a:schemeClr val="tx1">
                    <a:lumMod val="95000"/>
                    <a:lumOff val="5000"/>
                  </a:schemeClr>
                </a:solidFill>
                <a:latin typeface="Arial"/>
                <a:cs typeface="Arial"/>
              </a:rPr>
              <a:t>It can become a problem when it starts to impact your everyday life.</a:t>
            </a:r>
            <a:endParaRPr lang="en-US" dirty="0">
              <a:solidFill>
                <a:schemeClr val="tx1">
                  <a:lumMod val="95000"/>
                  <a:lumOff val="5000"/>
                </a:schemeClr>
              </a:solidFill>
              <a:latin typeface="Arial"/>
              <a:cs typeface="Arial"/>
            </a:endParaRPr>
          </a:p>
          <a:p>
            <a:pPr marL="457200" indent="-457200">
              <a:spcBef>
                <a:spcPct val="20000"/>
              </a:spcBef>
              <a:spcAft>
                <a:spcPct val="20000"/>
              </a:spcAft>
              <a:buFont typeface="Arial" panose="020B0604020202020204" pitchFamily="34" charset="0"/>
              <a:buChar char="•"/>
            </a:pPr>
            <a:r>
              <a:rPr lang="en-GB" dirty="0">
                <a:solidFill>
                  <a:schemeClr val="tx1">
                    <a:lumMod val="95000"/>
                    <a:lumOff val="5000"/>
                  </a:schemeClr>
                </a:solidFill>
                <a:latin typeface="Arial"/>
                <a:cs typeface="Arial"/>
              </a:rPr>
              <a:t>Stress can negatively impact on your mood, social life and academic performance. </a:t>
            </a:r>
            <a:endParaRPr lang="en-GB" dirty="0"/>
          </a:p>
          <a:p>
            <a:endParaRPr lang="en-GB" dirty="0"/>
          </a:p>
        </p:txBody>
      </p:sp>
    </p:spTree>
    <p:extLst>
      <p:ext uri="{BB962C8B-B14F-4D97-AF65-F5344CB8AC3E}">
        <p14:creationId xmlns:p14="http://schemas.microsoft.com/office/powerpoint/2010/main" val="335233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89"/>
            <a:ext cx="12191999"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094525" y="14044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omic Sans MS" panose="030F0702030302020204" pitchFamily="66" charset="0"/>
              </a:rPr>
              <a:t>What is Stress?</a:t>
            </a:r>
          </a:p>
        </p:txBody>
      </p:sp>
      <p:sp>
        <p:nvSpPr>
          <p:cNvPr id="4" name="Oval 3"/>
          <p:cNvSpPr/>
          <p:nvPr/>
        </p:nvSpPr>
        <p:spPr>
          <a:xfrm>
            <a:off x="4695964" y="3420412"/>
            <a:ext cx="2736304" cy="19959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002401" y="4135012"/>
            <a:ext cx="3024336" cy="461665"/>
          </a:xfrm>
          <a:prstGeom prst="rect">
            <a:avLst/>
          </a:prstGeom>
          <a:noFill/>
        </p:spPr>
        <p:txBody>
          <a:bodyPr wrap="square" rtlCol="0">
            <a:spAutoFit/>
          </a:bodyPr>
          <a:lstStyle/>
          <a:p>
            <a:r>
              <a:rPr lang="en-GB" sz="2400" b="1" dirty="0"/>
              <a:t>Signs of Stress</a:t>
            </a:r>
          </a:p>
        </p:txBody>
      </p:sp>
      <p:sp>
        <p:nvSpPr>
          <p:cNvPr id="8" name="TextBox 7"/>
          <p:cNvSpPr txBox="1"/>
          <p:nvPr/>
        </p:nvSpPr>
        <p:spPr>
          <a:xfrm>
            <a:off x="8026738" y="4056658"/>
            <a:ext cx="2584407" cy="677108"/>
          </a:xfrm>
          <a:prstGeom prst="rect">
            <a:avLst/>
          </a:prstGeom>
          <a:noFill/>
        </p:spPr>
        <p:txBody>
          <a:bodyPr wrap="square" rtlCol="0">
            <a:spAutoFit/>
          </a:bodyPr>
          <a:lstStyle/>
          <a:p>
            <a:r>
              <a:rPr lang="en-GB" sz="2000" dirty="0"/>
              <a:t>Feeling overwhelmed</a:t>
            </a:r>
          </a:p>
          <a:p>
            <a:endParaRPr lang="en-GB" dirty="0"/>
          </a:p>
        </p:txBody>
      </p:sp>
      <p:sp>
        <p:nvSpPr>
          <p:cNvPr id="10" name="TextBox 9">
            <a:extLst>
              <a:ext uri="{FF2B5EF4-FFF2-40B4-BE49-F238E27FC236}">
                <a16:creationId xmlns:a16="http://schemas.microsoft.com/office/drawing/2014/main" id="{9F4D9B57-E6A6-41B2-845B-720E5C21E9D0}"/>
              </a:ext>
            </a:extLst>
          </p:cNvPr>
          <p:cNvSpPr txBox="1"/>
          <p:nvPr/>
        </p:nvSpPr>
        <p:spPr>
          <a:xfrm>
            <a:off x="7616554" y="5111760"/>
            <a:ext cx="2736304" cy="984885"/>
          </a:xfrm>
          <a:prstGeom prst="rect">
            <a:avLst/>
          </a:prstGeom>
          <a:noFill/>
        </p:spPr>
        <p:txBody>
          <a:bodyPr wrap="square" rtlCol="0">
            <a:spAutoFit/>
          </a:bodyPr>
          <a:lstStyle/>
          <a:p>
            <a:r>
              <a:rPr lang="en-GB" sz="2000" dirty="0"/>
              <a:t>Feeling nervous, worried or scared</a:t>
            </a:r>
          </a:p>
          <a:p>
            <a:endParaRPr lang="en-GB" dirty="0"/>
          </a:p>
        </p:txBody>
      </p:sp>
      <p:sp>
        <p:nvSpPr>
          <p:cNvPr id="11" name="TextBox 10">
            <a:extLst>
              <a:ext uri="{FF2B5EF4-FFF2-40B4-BE49-F238E27FC236}">
                <a16:creationId xmlns:a16="http://schemas.microsoft.com/office/drawing/2014/main" id="{6DE2463C-D039-4ED3-9294-13826F3AB9BB}"/>
              </a:ext>
            </a:extLst>
          </p:cNvPr>
          <p:cNvSpPr txBox="1"/>
          <p:nvPr/>
        </p:nvSpPr>
        <p:spPr>
          <a:xfrm>
            <a:off x="6456040" y="6096644"/>
            <a:ext cx="2232248" cy="677108"/>
          </a:xfrm>
          <a:prstGeom prst="rect">
            <a:avLst/>
          </a:prstGeom>
          <a:noFill/>
        </p:spPr>
        <p:txBody>
          <a:bodyPr wrap="square" rtlCol="0">
            <a:spAutoFit/>
          </a:bodyPr>
          <a:lstStyle/>
          <a:p>
            <a:r>
              <a:rPr lang="en-GB" sz="2000" dirty="0"/>
              <a:t>Taking on too much</a:t>
            </a:r>
          </a:p>
          <a:p>
            <a:endParaRPr lang="en-GB" dirty="0"/>
          </a:p>
        </p:txBody>
      </p:sp>
      <p:sp>
        <p:nvSpPr>
          <p:cNvPr id="12" name="TextBox 11">
            <a:extLst>
              <a:ext uri="{FF2B5EF4-FFF2-40B4-BE49-F238E27FC236}">
                <a16:creationId xmlns:a16="http://schemas.microsoft.com/office/drawing/2014/main" id="{01CB259F-8D85-472D-BB25-3EAA8545FFBD}"/>
              </a:ext>
            </a:extLst>
          </p:cNvPr>
          <p:cNvSpPr txBox="1"/>
          <p:nvPr/>
        </p:nvSpPr>
        <p:spPr>
          <a:xfrm>
            <a:off x="1681389" y="4972962"/>
            <a:ext cx="3104876" cy="677108"/>
          </a:xfrm>
          <a:prstGeom prst="rect">
            <a:avLst/>
          </a:prstGeom>
          <a:noFill/>
        </p:spPr>
        <p:txBody>
          <a:bodyPr wrap="square" rtlCol="0">
            <a:spAutoFit/>
          </a:bodyPr>
          <a:lstStyle/>
          <a:p>
            <a:r>
              <a:rPr lang="en-GB" sz="2000" dirty="0"/>
              <a:t>Avoiding people and things</a:t>
            </a:r>
          </a:p>
          <a:p>
            <a:endParaRPr lang="en-GB" dirty="0"/>
          </a:p>
        </p:txBody>
      </p:sp>
      <p:sp>
        <p:nvSpPr>
          <p:cNvPr id="13" name="TextBox 12">
            <a:extLst>
              <a:ext uri="{FF2B5EF4-FFF2-40B4-BE49-F238E27FC236}">
                <a16:creationId xmlns:a16="http://schemas.microsoft.com/office/drawing/2014/main" id="{6274B872-86D7-4A53-89AA-9A04D453C9A2}"/>
              </a:ext>
            </a:extLst>
          </p:cNvPr>
          <p:cNvSpPr txBox="1"/>
          <p:nvPr/>
        </p:nvSpPr>
        <p:spPr>
          <a:xfrm>
            <a:off x="7800840" y="2887109"/>
            <a:ext cx="2562360" cy="984885"/>
          </a:xfrm>
          <a:prstGeom prst="rect">
            <a:avLst/>
          </a:prstGeom>
          <a:noFill/>
        </p:spPr>
        <p:txBody>
          <a:bodyPr wrap="square" rtlCol="0">
            <a:spAutoFit/>
          </a:bodyPr>
          <a:lstStyle/>
          <a:p>
            <a:r>
              <a:rPr lang="en-GB" sz="2000" dirty="0"/>
              <a:t>Racing thoughts/overthinking </a:t>
            </a:r>
          </a:p>
          <a:p>
            <a:endParaRPr lang="en-GB" dirty="0"/>
          </a:p>
        </p:txBody>
      </p:sp>
      <p:sp>
        <p:nvSpPr>
          <p:cNvPr id="14" name="TextBox 13">
            <a:extLst>
              <a:ext uri="{FF2B5EF4-FFF2-40B4-BE49-F238E27FC236}">
                <a16:creationId xmlns:a16="http://schemas.microsoft.com/office/drawing/2014/main" id="{C5997A69-FD7F-4F6D-AC47-02169F903F85}"/>
              </a:ext>
            </a:extLst>
          </p:cNvPr>
          <p:cNvSpPr txBox="1"/>
          <p:nvPr/>
        </p:nvSpPr>
        <p:spPr>
          <a:xfrm>
            <a:off x="4912135" y="2686293"/>
            <a:ext cx="3072843" cy="677108"/>
          </a:xfrm>
          <a:prstGeom prst="rect">
            <a:avLst/>
          </a:prstGeom>
          <a:noFill/>
        </p:spPr>
        <p:txBody>
          <a:bodyPr wrap="square" rtlCol="0">
            <a:spAutoFit/>
          </a:bodyPr>
          <a:lstStyle/>
          <a:p>
            <a:r>
              <a:rPr lang="en-GB" sz="2000" dirty="0"/>
              <a:t>Difficulty concentrating</a:t>
            </a:r>
          </a:p>
          <a:p>
            <a:endParaRPr lang="en-GB" dirty="0"/>
          </a:p>
        </p:txBody>
      </p:sp>
      <p:sp>
        <p:nvSpPr>
          <p:cNvPr id="16" name="TextBox 15">
            <a:extLst>
              <a:ext uri="{FF2B5EF4-FFF2-40B4-BE49-F238E27FC236}">
                <a16:creationId xmlns:a16="http://schemas.microsoft.com/office/drawing/2014/main" id="{D19A3860-BE57-4D87-BB93-9F95917F1260}"/>
              </a:ext>
            </a:extLst>
          </p:cNvPr>
          <p:cNvSpPr txBox="1"/>
          <p:nvPr/>
        </p:nvSpPr>
        <p:spPr>
          <a:xfrm>
            <a:off x="3543982" y="5781262"/>
            <a:ext cx="3104876" cy="677108"/>
          </a:xfrm>
          <a:prstGeom prst="rect">
            <a:avLst/>
          </a:prstGeom>
          <a:noFill/>
        </p:spPr>
        <p:txBody>
          <a:bodyPr wrap="square" rtlCol="0">
            <a:spAutoFit/>
          </a:bodyPr>
          <a:lstStyle/>
          <a:p>
            <a:r>
              <a:rPr lang="en-GB" sz="2000" dirty="0"/>
              <a:t>Eating poorly</a:t>
            </a:r>
          </a:p>
          <a:p>
            <a:endParaRPr lang="en-GB" dirty="0"/>
          </a:p>
        </p:txBody>
      </p:sp>
      <p:sp>
        <p:nvSpPr>
          <p:cNvPr id="17" name="TextBox 16">
            <a:extLst>
              <a:ext uri="{FF2B5EF4-FFF2-40B4-BE49-F238E27FC236}">
                <a16:creationId xmlns:a16="http://schemas.microsoft.com/office/drawing/2014/main" id="{B7A21585-4A88-4ACB-8DC5-D9802EE29F94}"/>
              </a:ext>
            </a:extLst>
          </p:cNvPr>
          <p:cNvSpPr txBox="1"/>
          <p:nvPr/>
        </p:nvSpPr>
        <p:spPr>
          <a:xfrm>
            <a:off x="1991544" y="4056658"/>
            <a:ext cx="3104876" cy="677108"/>
          </a:xfrm>
          <a:prstGeom prst="rect">
            <a:avLst/>
          </a:prstGeom>
          <a:noFill/>
        </p:spPr>
        <p:txBody>
          <a:bodyPr wrap="square" rtlCol="0">
            <a:spAutoFit/>
          </a:bodyPr>
          <a:lstStyle/>
          <a:p>
            <a:r>
              <a:rPr lang="en-GB" sz="2000" dirty="0"/>
              <a:t>Sleeping badly</a:t>
            </a:r>
          </a:p>
          <a:p>
            <a:endParaRPr lang="en-GB" dirty="0"/>
          </a:p>
        </p:txBody>
      </p:sp>
      <p:sp>
        <p:nvSpPr>
          <p:cNvPr id="18" name="TextBox 17">
            <a:extLst>
              <a:ext uri="{FF2B5EF4-FFF2-40B4-BE49-F238E27FC236}">
                <a16:creationId xmlns:a16="http://schemas.microsoft.com/office/drawing/2014/main" id="{6AB40080-73C5-4366-8498-7941DFEF7934}"/>
              </a:ext>
            </a:extLst>
          </p:cNvPr>
          <p:cNvSpPr txBox="1"/>
          <p:nvPr/>
        </p:nvSpPr>
        <p:spPr>
          <a:xfrm>
            <a:off x="1807258" y="2925490"/>
            <a:ext cx="3104876" cy="984885"/>
          </a:xfrm>
          <a:prstGeom prst="rect">
            <a:avLst/>
          </a:prstGeom>
          <a:noFill/>
        </p:spPr>
        <p:txBody>
          <a:bodyPr wrap="square" rtlCol="0">
            <a:spAutoFit/>
          </a:bodyPr>
          <a:lstStyle/>
          <a:p>
            <a:r>
              <a:rPr lang="en-GB" sz="2000" dirty="0"/>
              <a:t>Finding it difficult to meet deadlines</a:t>
            </a:r>
          </a:p>
          <a:p>
            <a:endParaRPr lang="en-GB" dirty="0"/>
          </a:p>
        </p:txBody>
      </p:sp>
      <p:sp>
        <p:nvSpPr>
          <p:cNvPr id="15"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677" y="401495"/>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00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2515DF-A56D-4CE6-B930-8C3FEAAAF47B}"/>
              </a:ext>
            </a:extLst>
          </p:cNvPr>
          <p:cNvSpPr txBox="1"/>
          <p:nvPr/>
        </p:nvSpPr>
        <p:spPr>
          <a:xfrm>
            <a:off x="3344794" y="447290"/>
            <a:ext cx="6275256" cy="1131079"/>
          </a:xfrm>
          <a:prstGeom prst="rect">
            <a:avLst/>
          </a:prstGeom>
          <a:noFill/>
        </p:spPr>
        <p:txBody>
          <a:bodyPr wrap="square" rtlCol="0">
            <a:spAutoFit/>
          </a:bodyPr>
          <a:lstStyle/>
          <a:p>
            <a:endParaRPr lang="en-GB" sz="1350" dirty="0">
              <a:latin typeface="calibri" panose="020F0502020204030204" pitchFamily="34" charset="0"/>
            </a:endParaRPr>
          </a:p>
          <a:p>
            <a:endParaRPr lang="en-US" sz="1350" dirty="0">
              <a:latin typeface="calibri" panose="020F0502020204030204" pitchFamily="34" charset="0"/>
            </a:endParaRPr>
          </a:p>
          <a:p>
            <a:pPr marL="214313" indent="-214313">
              <a:buFont typeface="Arial" panose="020B0604020202020204" pitchFamily="34" charset="0"/>
              <a:buChar char="•"/>
            </a:pPr>
            <a:endParaRPr lang="en-GB" sz="1350" dirty="0"/>
          </a:p>
          <a:p>
            <a:endParaRPr lang="en-GB" sz="1350" dirty="0"/>
          </a:p>
          <a:p>
            <a:endParaRPr lang="en-GB" sz="1350" dirty="0"/>
          </a:p>
        </p:txBody>
      </p:sp>
      <p:pic>
        <p:nvPicPr>
          <p:cNvPr id="3" name="Picture 2">
            <a:extLst>
              <a:ext uri="{FF2B5EF4-FFF2-40B4-BE49-F238E27FC236}">
                <a16:creationId xmlns:a16="http://schemas.microsoft.com/office/drawing/2014/main" id="{735F857F-3EC0-46A3-B723-84623C11004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0752" y="2198251"/>
            <a:ext cx="847982" cy="1228725"/>
          </a:xfrm>
          <a:prstGeom prst="rect">
            <a:avLst/>
          </a:prstGeom>
        </p:spPr>
      </p:pic>
      <p:sp>
        <p:nvSpPr>
          <p:cNvPr id="6" name="TextBox 5">
            <a:extLst>
              <a:ext uri="{FF2B5EF4-FFF2-40B4-BE49-F238E27FC236}">
                <a16:creationId xmlns:a16="http://schemas.microsoft.com/office/drawing/2014/main" id="{6477D329-E360-4F97-8CCB-2C05318ACFA1}"/>
              </a:ext>
            </a:extLst>
          </p:cNvPr>
          <p:cNvSpPr txBox="1"/>
          <p:nvPr/>
        </p:nvSpPr>
        <p:spPr>
          <a:xfrm>
            <a:off x="2834072" y="2198251"/>
            <a:ext cx="7833929" cy="1338828"/>
          </a:xfrm>
          <a:prstGeom prst="rect">
            <a:avLst/>
          </a:prstGeom>
          <a:noFill/>
        </p:spPr>
        <p:txBody>
          <a:bodyPr wrap="square" rtlCol="0">
            <a:spAutoFit/>
          </a:bodyPr>
          <a:lstStyle/>
          <a:p>
            <a:r>
              <a:rPr lang="en-GB" sz="1350" b="1" u="sng" dirty="0"/>
              <a:t>Drinks</a:t>
            </a:r>
            <a:r>
              <a:rPr lang="en-GB" sz="1350" dirty="0"/>
              <a:t> </a:t>
            </a:r>
          </a:p>
          <a:p>
            <a:r>
              <a:rPr lang="en-GB" sz="1350" dirty="0"/>
              <a:t>To maximise your focus when revising it is important to stay hydrated. Even slight dehydration can lead to headaches, reduced concentration and being less alert! </a:t>
            </a:r>
          </a:p>
          <a:p>
            <a:r>
              <a:rPr lang="en-GB" sz="1350" dirty="0"/>
              <a:t>Drink water – if not drink milk or small amounts of fruit juice. Tea and coffee count but are high in caffeine. It’s best to avoid sweet fizzy and energy drinks as they are high in sugar and can lead to energy peaks but also energy slumps</a:t>
            </a:r>
          </a:p>
        </p:txBody>
      </p:sp>
      <p:sp>
        <p:nvSpPr>
          <p:cNvPr id="7" name="TextBox 6">
            <a:extLst>
              <a:ext uri="{FF2B5EF4-FFF2-40B4-BE49-F238E27FC236}">
                <a16:creationId xmlns:a16="http://schemas.microsoft.com/office/drawing/2014/main" id="{41BF31AD-4222-4F55-A60D-84DF1FBB2594}"/>
              </a:ext>
            </a:extLst>
          </p:cNvPr>
          <p:cNvSpPr txBox="1"/>
          <p:nvPr/>
        </p:nvSpPr>
        <p:spPr>
          <a:xfrm>
            <a:off x="1700980" y="3513996"/>
            <a:ext cx="4869932" cy="1131079"/>
          </a:xfrm>
          <a:prstGeom prst="rect">
            <a:avLst/>
          </a:prstGeom>
          <a:noFill/>
        </p:spPr>
        <p:txBody>
          <a:bodyPr wrap="square" rtlCol="0">
            <a:spAutoFit/>
          </a:bodyPr>
          <a:lstStyle/>
          <a:p>
            <a:r>
              <a:rPr lang="en-GB" sz="1350" b="1" u="sng" dirty="0"/>
              <a:t>Foods </a:t>
            </a:r>
          </a:p>
          <a:p>
            <a:r>
              <a:rPr lang="en-GB" sz="1350" dirty="0"/>
              <a:t>Eating a balanced diet can help focus and avoid illness. Eating fruit and vegetables are good as energy is released slowly, therefore, preventing energy slumps and peaks. Foods high in sugar such as cakes and sweets will cause energy peaks and then slumps! </a:t>
            </a:r>
          </a:p>
        </p:txBody>
      </p:sp>
      <p:pic>
        <p:nvPicPr>
          <p:cNvPr id="9" name="Picture 8">
            <a:extLst>
              <a:ext uri="{FF2B5EF4-FFF2-40B4-BE49-F238E27FC236}">
                <a16:creationId xmlns:a16="http://schemas.microsoft.com/office/drawing/2014/main" id="{D41705B3-43F0-4924-AE03-2B231CB7A1F7}"/>
              </a:ext>
            </a:extLst>
          </p:cNvPr>
          <p:cNvPicPr>
            <a:picLocks noChangeAspect="1"/>
          </p:cNvPicPr>
          <p:nvPr/>
        </p:nvPicPr>
        <p:blipFill>
          <a:blip r:embed="rId5"/>
          <a:stretch>
            <a:fillRect/>
          </a:stretch>
        </p:blipFill>
        <p:spPr>
          <a:xfrm>
            <a:off x="1756898" y="4822462"/>
            <a:ext cx="1843673" cy="1626320"/>
          </a:xfrm>
          <a:prstGeom prst="rect">
            <a:avLst/>
          </a:prstGeom>
        </p:spPr>
      </p:pic>
      <p:pic>
        <p:nvPicPr>
          <p:cNvPr id="11" name="Picture 10">
            <a:extLst>
              <a:ext uri="{FF2B5EF4-FFF2-40B4-BE49-F238E27FC236}">
                <a16:creationId xmlns:a16="http://schemas.microsoft.com/office/drawing/2014/main" id="{DD0838F4-2B1F-4CB8-A48A-3ABECF46377F}"/>
              </a:ext>
            </a:extLst>
          </p:cNvPr>
          <p:cNvPicPr>
            <a:picLocks noChangeAspect="1"/>
          </p:cNvPicPr>
          <p:nvPr/>
        </p:nvPicPr>
        <p:blipFill>
          <a:blip r:embed="rId6"/>
          <a:stretch>
            <a:fillRect/>
          </a:stretch>
        </p:blipFill>
        <p:spPr>
          <a:xfrm>
            <a:off x="3869675" y="4822462"/>
            <a:ext cx="2064093" cy="1409508"/>
          </a:xfrm>
          <a:prstGeom prst="rect">
            <a:avLst/>
          </a:prstGeom>
        </p:spPr>
      </p:pic>
      <p:sp>
        <p:nvSpPr>
          <p:cNvPr id="13" name="TextBox 12">
            <a:extLst>
              <a:ext uri="{FF2B5EF4-FFF2-40B4-BE49-F238E27FC236}">
                <a16:creationId xmlns:a16="http://schemas.microsoft.com/office/drawing/2014/main" id="{7FD8D394-5C49-4D80-A18A-8B930FB86CE9}"/>
              </a:ext>
            </a:extLst>
          </p:cNvPr>
          <p:cNvSpPr txBox="1"/>
          <p:nvPr/>
        </p:nvSpPr>
        <p:spPr>
          <a:xfrm>
            <a:off x="6570912" y="3429000"/>
            <a:ext cx="4097088" cy="2377574"/>
          </a:xfrm>
          <a:prstGeom prst="rect">
            <a:avLst/>
          </a:prstGeom>
          <a:noFill/>
        </p:spPr>
        <p:txBody>
          <a:bodyPr wrap="square">
            <a:spAutoFit/>
          </a:bodyPr>
          <a:lstStyle/>
          <a:p>
            <a:r>
              <a:rPr lang="en-GB" sz="1350" b="1" u="sng" dirty="0"/>
              <a:t>Food and Sleep </a:t>
            </a:r>
          </a:p>
          <a:p>
            <a:r>
              <a:rPr lang="en-GB" sz="1350" dirty="0"/>
              <a:t>We all know if we sleep better we can concentrate better. Some tips about food and sleep </a:t>
            </a:r>
          </a:p>
          <a:p>
            <a:pPr marL="214313" indent="-214313">
              <a:buFont typeface="Arial" panose="020B0604020202020204" pitchFamily="34" charset="0"/>
              <a:buChar char="•"/>
            </a:pPr>
            <a:r>
              <a:rPr lang="en-GB" sz="1350" dirty="0"/>
              <a:t>Don’t eat a massive meal just before going to bed as it can interfere with your sleep. </a:t>
            </a:r>
          </a:p>
          <a:p>
            <a:pPr marL="214313" indent="-214313">
              <a:buFont typeface="Arial" panose="020B0604020202020204" pitchFamily="34" charset="0"/>
              <a:buChar char="•"/>
            </a:pPr>
            <a:r>
              <a:rPr lang="en-GB" sz="1350" dirty="0"/>
              <a:t>If you need a snack before bed have dried fruit rather than sugar </a:t>
            </a:r>
          </a:p>
          <a:p>
            <a:pPr marL="214313" indent="-214313">
              <a:buFont typeface="Arial" panose="020B0604020202020204" pitchFamily="34" charset="0"/>
              <a:buChar char="•"/>
            </a:pPr>
            <a:r>
              <a:rPr lang="en-GB" sz="1350" dirty="0"/>
              <a:t>Avoid caffeine – tea, coffee, cola, energy drinks and chocolate</a:t>
            </a:r>
          </a:p>
          <a:p>
            <a:pPr marL="214313" indent="-214313">
              <a:buFont typeface="Arial" panose="020B0604020202020204" pitchFamily="34" charset="0"/>
              <a:buChar char="•"/>
            </a:pPr>
            <a:r>
              <a:rPr lang="en-GB" sz="1350" dirty="0"/>
              <a:t>A warm glass of milk before bedtime can help you sleep better </a:t>
            </a:r>
          </a:p>
        </p:txBody>
      </p:sp>
      <p:pic>
        <p:nvPicPr>
          <p:cNvPr id="15" name="Picture 14">
            <a:extLst>
              <a:ext uri="{FF2B5EF4-FFF2-40B4-BE49-F238E27FC236}">
                <a16:creationId xmlns:a16="http://schemas.microsoft.com/office/drawing/2014/main" id="{C0332336-0AE2-4DE4-A36F-0DAC58D03B38}"/>
              </a:ext>
            </a:extLst>
          </p:cNvPr>
          <p:cNvPicPr>
            <a:picLocks noChangeAspect="1"/>
          </p:cNvPicPr>
          <p:nvPr/>
        </p:nvPicPr>
        <p:blipFill>
          <a:blip r:embed="rId7"/>
          <a:stretch>
            <a:fillRect/>
          </a:stretch>
        </p:blipFill>
        <p:spPr>
          <a:xfrm>
            <a:off x="9293042" y="5635623"/>
            <a:ext cx="1205353" cy="832661"/>
          </a:xfrm>
          <a:prstGeom prst="rect">
            <a:avLst/>
          </a:prstGeom>
        </p:spPr>
      </p:pic>
      <p:sp>
        <p:nvSpPr>
          <p:cNvPr id="16" name="TextBox 15">
            <a:extLst>
              <a:ext uri="{FF2B5EF4-FFF2-40B4-BE49-F238E27FC236}">
                <a16:creationId xmlns:a16="http://schemas.microsoft.com/office/drawing/2014/main" id="{D71D897A-A1D2-4146-B287-C7E56CFCF965}"/>
              </a:ext>
            </a:extLst>
          </p:cNvPr>
          <p:cNvSpPr txBox="1"/>
          <p:nvPr/>
        </p:nvSpPr>
        <p:spPr>
          <a:xfrm>
            <a:off x="7306420" y="6230726"/>
            <a:ext cx="2698955" cy="230832"/>
          </a:xfrm>
          <a:prstGeom prst="rect">
            <a:avLst/>
          </a:prstGeom>
          <a:noFill/>
        </p:spPr>
        <p:txBody>
          <a:bodyPr wrap="square" rtlCol="0">
            <a:spAutoFit/>
          </a:bodyPr>
          <a:lstStyle/>
          <a:p>
            <a:r>
              <a:rPr lang="en-GB" sz="900" b="1" dirty="0">
                <a:solidFill>
                  <a:srgbClr val="7030A0"/>
                </a:solidFill>
              </a:rPr>
              <a:t>Lot’s of advice on how to sleep better</a:t>
            </a:r>
          </a:p>
        </p:txBody>
      </p:sp>
      <p:sp>
        <p:nvSpPr>
          <p:cNvPr id="2" name="TextBox 1">
            <a:extLst>
              <a:ext uri="{FF2B5EF4-FFF2-40B4-BE49-F238E27FC236}">
                <a16:creationId xmlns:a16="http://schemas.microsoft.com/office/drawing/2014/main" id="{6F7B5565-A6CA-4068-975D-D6A4F9805C88}"/>
              </a:ext>
            </a:extLst>
          </p:cNvPr>
          <p:cNvSpPr txBox="1"/>
          <p:nvPr/>
        </p:nvSpPr>
        <p:spPr>
          <a:xfrm>
            <a:off x="3600570" y="1543065"/>
            <a:ext cx="6701204" cy="769441"/>
          </a:xfrm>
          <a:prstGeom prst="rect">
            <a:avLst/>
          </a:prstGeom>
          <a:noFill/>
        </p:spPr>
        <p:txBody>
          <a:bodyPr wrap="square" rtlCol="0">
            <a:spAutoFit/>
          </a:bodyPr>
          <a:lstStyle/>
          <a:p>
            <a:r>
              <a:rPr lang="en-GB" sz="4400" b="1" dirty="0"/>
              <a:t>Managing Stress</a:t>
            </a:r>
          </a:p>
        </p:txBody>
      </p:sp>
      <p:sp>
        <p:nvSpPr>
          <p:cNvPr id="14"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763"/>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9677" y="401495"/>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33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2161314-0779-CF94-1626-33FC14D26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4"/>
            <a:ext cx="12192000" cy="213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C6BDD4EE-1A6F-202D-C67F-DBD5661972F0}"/>
              </a:ext>
            </a:extLst>
          </p:cNvPr>
          <p:cNvSpPr/>
          <p:nvPr/>
        </p:nvSpPr>
        <p:spPr>
          <a:xfrm>
            <a:off x="4799856" y="852052"/>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1A3D2192-DB43-EC89-BC99-085FD29E4096}"/>
              </a:ext>
            </a:extLst>
          </p:cNvPr>
          <p:cNvSpPr/>
          <p:nvPr/>
        </p:nvSpPr>
        <p:spPr>
          <a:xfrm>
            <a:off x="7412690" y="2820998"/>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710F4792-DCFA-2D54-7BE3-8F5B4C72BFA3}"/>
              </a:ext>
            </a:extLst>
          </p:cNvPr>
          <p:cNvSpPr/>
          <p:nvPr/>
        </p:nvSpPr>
        <p:spPr>
          <a:xfrm>
            <a:off x="4799856" y="4789944"/>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A81422C4-AD1C-E6CD-07C4-24CDB8293A41}"/>
              </a:ext>
            </a:extLst>
          </p:cNvPr>
          <p:cNvSpPr/>
          <p:nvPr/>
        </p:nvSpPr>
        <p:spPr>
          <a:xfrm>
            <a:off x="1847528" y="2927535"/>
            <a:ext cx="2952328" cy="18533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2C7A7A33-703F-1EBA-ACB1-65B31AE004D7}"/>
              </a:ext>
            </a:extLst>
          </p:cNvPr>
          <p:cNvCxnSpPr/>
          <p:nvPr/>
        </p:nvCxnSpPr>
        <p:spPr>
          <a:xfrm flipV="1">
            <a:off x="3323692" y="1575653"/>
            <a:ext cx="1260140" cy="872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E460DCB-AB45-CE3C-DC6B-60E1D280E471}"/>
              </a:ext>
            </a:extLst>
          </p:cNvPr>
          <p:cNvCxnSpPr>
            <a:cxnSpLocks/>
          </p:cNvCxnSpPr>
          <p:nvPr/>
        </p:nvCxnSpPr>
        <p:spPr>
          <a:xfrm>
            <a:off x="8076220" y="1512866"/>
            <a:ext cx="1080120" cy="8706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BA3C29-583E-6670-AB82-4CE8EB032DE3}"/>
              </a:ext>
            </a:extLst>
          </p:cNvPr>
          <p:cNvCxnSpPr>
            <a:cxnSpLocks/>
          </p:cNvCxnSpPr>
          <p:nvPr/>
        </p:nvCxnSpPr>
        <p:spPr>
          <a:xfrm>
            <a:off x="3422703" y="5072077"/>
            <a:ext cx="1062118" cy="8734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F7555E-CC61-597D-0A48-29FF1597667F}"/>
              </a:ext>
            </a:extLst>
          </p:cNvPr>
          <p:cNvCxnSpPr/>
          <p:nvPr/>
        </p:nvCxnSpPr>
        <p:spPr>
          <a:xfrm flipV="1">
            <a:off x="7896200" y="5046874"/>
            <a:ext cx="1260140" cy="872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5B000C-0FED-2727-6C76-2E54208AD4AF}"/>
              </a:ext>
            </a:extLst>
          </p:cNvPr>
          <p:cNvCxnSpPr>
            <a:cxnSpLocks/>
          </p:cNvCxnSpPr>
          <p:nvPr/>
        </p:nvCxnSpPr>
        <p:spPr>
          <a:xfrm>
            <a:off x="5448192" y="3719486"/>
            <a:ext cx="1265858" cy="476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239DD4-E1D5-6657-988B-9DEF1B081BAB}"/>
              </a:ext>
            </a:extLst>
          </p:cNvPr>
          <p:cNvCxnSpPr>
            <a:cxnSpLocks/>
          </p:cNvCxnSpPr>
          <p:nvPr/>
        </p:nvCxnSpPr>
        <p:spPr>
          <a:xfrm>
            <a:off x="6101719" y="3144070"/>
            <a:ext cx="0" cy="1207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ABED3E-E05D-6D1B-9D7D-E704FA50989A}"/>
              </a:ext>
            </a:extLst>
          </p:cNvPr>
          <p:cNvSpPr txBox="1"/>
          <p:nvPr/>
        </p:nvSpPr>
        <p:spPr>
          <a:xfrm>
            <a:off x="5159896" y="1324921"/>
            <a:ext cx="2448274" cy="646331"/>
          </a:xfrm>
          <a:prstGeom prst="rect">
            <a:avLst/>
          </a:prstGeom>
          <a:noFill/>
        </p:spPr>
        <p:txBody>
          <a:bodyPr wrap="square" rtlCol="0">
            <a:spAutoFit/>
          </a:bodyPr>
          <a:lstStyle/>
          <a:p>
            <a:r>
              <a:rPr lang="en-GB" dirty="0"/>
              <a:t>Thoughts: I can’t do this! I am going to fail!</a:t>
            </a:r>
          </a:p>
        </p:txBody>
      </p:sp>
      <p:sp>
        <p:nvSpPr>
          <p:cNvPr id="19" name="TextBox 18">
            <a:extLst>
              <a:ext uri="{FF2B5EF4-FFF2-40B4-BE49-F238E27FC236}">
                <a16:creationId xmlns:a16="http://schemas.microsoft.com/office/drawing/2014/main" id="{10430917-D44E-D5EF-17C1-296F2226B621}"/>
              </a:ext>
            </a:extLst>
          </p:cNvPr>
          <p:cNvSpPr txBox="1"/>
          <p:nvPr/>
        </p:nvSpPr>
        <p:spPr>
          <a:xfrm>
            <a:off x="7562426" y="3224843"/>
            <a:ext cx="2304256" cy="646331"/>
          </a:xfrm>
          <a:prstGeom prst="rect">
            <a:avLst/>
          </a:prstGeom>
          <a:noFill/>
        </p:spPr>
        <p:txBody>
          <a:bodyPr wrap="square" rtlCol="0">
            <a:spAutoFit/>
          </a:bodyPr>
          <a:lstStyle/>
          <a:p>
            <a:r>
              <a:rPr lang="en-GB" dirty="0"/>
              <a:t>Feeling: Stressed, worried, frustrated </a:t>
            </a:r>
          </a:p>
        </p:txBody>
      </p:sp>
      <p:sp>
        <p:nvSpPr>
          <p:cNvPr id="20" name="TextBox 19">
            <a:extLst>
              <a:ext uri="{FF2B5EF4-FFF2-40B4-BE49-F238E27FC236}">
                <a16:creationId xmlns:a16="http://schemas.microsoft.com/office/drawing/2014/main" id="{EEE13850-DF15-600E-A1B1-12CA89DC7BC6}"/>
              </a:ext>
            </a:extLst>
          </p:cNvPr>
          <p:cNvSpPr txBox="1"/>
          <p:nvPr/>
        </p:nvSpPr>
        <p:spPr>
          <a:xfrm>
            <a:off x="5255758" y="5046874"/>
            <a:ext cx="1920363" cy="923330"/>
          </a:xfrm>
          <a:prstGeom prst="rect">
            <a:avLst/>
          </a:prstGeom>
          <a:noFill/>
        </p:spPr>
        <p:txBody>
          <a:bodyPr wrap="square" rtlCol="0">
            <a:spAutoFit/>
          </a:bodyPr>
          <a:lstStyle/>
          <a:p>
            <a:r>
              <a:rPr lang="en-GB" dirty="0"/>
              <a:t>Body: feel sick, shaking heart beating fast</a:t>
            </a:r>
          </a:p>
        </p:txBody>
      </p:sp>
      <p:sp>
        <p:nvSpPr>
          <p:cNvPr id="21" name="TextBox 20">
            <a:extLst>
              <a:ext uri="{FF2B5EF4-FFF2-40B4-BE49-F238E27FC236}">
                <a16:creationId xmlns:a16="http://schemas.microsoft.com/office/drawing/2014/main" id="{234711A1-179E-AC1A-F01E-B2F7A51A32A1}"/>
              </a:ext>
            </a:extLst>
          </p:cNvPr>
          <p:cNvSpPr txBox="1"/>
          <p:nvPr/>
        </p:nvSpPr>
        <p:spPr>
          <a:xfrm>
            <a:off x="2009770" y="3224842"/>
            <a:ext cx="2159501" cy="1200329"/>
          </a:xfrm>
          <a:prstGeom prst="rect">
            <a:avLst/>
          </a:prstGeom>
          <a:noFill/>
        </p:spPr>
        <p:txBody>
          <a:bodyPr wrap="square" rtlCol="0">
            <a:spAutoFit/>
          </a:bodyPr>
          <a:lstStyle/>
          <a:p>
            <a:r>
              <a:rPr lang="en-GB" dirty="0"/>
              <a:t>Behaviour: revise more and more, do not see friends, stay in room, stay up late </a:t>
            </a:r>
          </a:p>
        </p:txBody>
      </p:sp>
      <p:sp>
        <p:nvSpPr>
          <p:cNvPr id="7" name="Title 1">
            <a:extLst>
              <a:ext uri="{FF2B5EF4-FFF2-40B4-BE49-F238E27FC236}">
                <a16:creationId xmlns:a16="http://schemas.microsoft.com/office/drawing/2014/main" id="{A0FBC6EE-F07D-1A81-A4CA-A4844E732E56}"/>
              </a:ext>
            </a:extLst>
          </p:cNvPr>
          <p:cNvSpPr txBox="1">
            <a:spLocks/>
          </p:cNvSpPr>
          <p:nvPr/>
        </p:nvSpPr>
        <p:spPr>
          <a:xfrm>
            <a:off x="-153380" y="600594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a:cs typeface="Arial"/>
              </a:rPr>
              <a:t>The Vicious Cycle</a:t>
            </a:r>
            <a:endParaRPr lang="en-GB" dirty="0"/>
          </a:p>
        </p:txBody>
      </p:sp>
    </p:spTree>
    <p:extLst>
      <p:ext uri="{BB962C8B-B14F-4D97-AF65-F5344CB8AC3E}">
        <p14:creationId xmlns:p14="http://schemas.microsoft.com/office/powerpoint/2010/main" val="83221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1884"/>
            <a:ext cx="8229600" cy="1143000"/>
          </a:xfrm>
        </p:spPr>
        <p:txBody>
          <a:bodyPr/>
          <a:lstStyle/>
          <a:p>
            <a:endParaRPr lang="en-GB"/>
          </a:p>
        </p:txBody>
      </p:sp>
      <p:sp>
        <p:nvSpPr>
          <p:cNvPr id="3" name="Content Placeholder 2"/>
          <p:cNvSpPr>
            <a:spLocks noGrp="1"/>
          </p:cNvSpPr>
          <p:nvPr>
            <p:ph idx="1"/>
          </p:nvPr>
        </p:nvSpPr>
        <p:spPr>
          <a:xfrm>
            <a:off x="384388" y="2498793"/>
            <a:ext cx="8229600" cy="4137323"/>
          </a:xfrm>
        </p:spPr>
        <p:txBody>
          <a:bodyPr>
            <a:normAutofit fontScale="85000" lnSpcReduction="10000"/>
          </a:bodyPr>
          <a:lstStyle/>
          <a:p>
            <a:pPr marL="0" indent="0">
              <a:buNone/>
            </a:pPr>
            <a:r>
              <a:rPr lang="en-GB" dirty="0"/>
              <a:t>Thinking is </a:t>
            </a:r>
            <a:r>
              <a:rPr lang="en-GB" dirty="0">
                <a:solidFill>
                  <a:srgbClr val="0078AC"/>
                </a:solidFill>
              </a:rPr>
              <a:t>AUTOMATIC</a:t>
            </a:r>
            <a:r>
              <a:rPr lang="en-GB" dirty="0"/>
              <a:t>, however when you are stressed, you might notice that your thoughts can be negative, for example:</a:t>
            </a:r>
          </a:p>
          <a:p>
            <a:pPr marL="0" indent="0">
              <a:buNone/>
            </a:pPr>
            <a:endParaRPr lang="en-GB" dirty="0"/>
          </a:p>
          <a:p>
            <a:r>
              <a:rPr lang="en-GB" dirty="0"/>
              <a:t>I think things will go wrong</a:t>
            </a:r>
          </a:p>
          <a:p>
            <a:pPr marL="0" indent="0">
              <a:buNone/>
            </a:pPr>
            <a:r>
              <a:rPr lang="en-GB" dirty="0"/>
              <a:t> </a:t>
            </a:r>
          </a:p>
          <a:p>
            <a:r>
              <a:rPr lang="en-GB" dirty="0"/>
              <a:t>I will fail   </a:t>
            </a:r>
          </a:p>
          <a:p>
            <a:pPr marL="0" indent="0">
              <a:buNone/>
            </a:pPr>
            <a:endParaRPr lang="en-GB" dirty="0"/>
          </a:p>
          <a:p>
            <a:r>
              <a:rPr lang="en-GB" dirty="0"/>
              <a:t>I can’t do this</a:t>
            </a:r>
          </a:p>
          <a:p>
            <a:endParaRPr lang="en-GB" dirty="0"/>
          </a:p>
          <a:p>
            <a:r>
              <a:rPr lang="en-GB" dirty="0"/>
              <a:t>What if something bad happens  </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7"/>
            <a:ext cx="12192000" cy="15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99657" y="973794"/>
            <a:ext cx="5792932" cy="1569660"/>
          </a:xfrm>
          <a:prstGeom prst="rect">
            <a:avLst/>
          </a:prstGeom>
        </p:spPr>
        <p:txBody>
          <a:bodyPr wrap="none">
            <a:spAutoFit/>
          </a:bodyPr>
          <a:lstStyle/>
          <a:p>
            <a:r>
              <a:rPr lang="en-GB" sz="4800" dirty="0"/>
              <a:t>Unhelpful Thinking</a:t>
            </a:r>
          </a:p>
          <a:p>
            <a:r>
              <a:rPr lang="en-GB" sz="4800" dirty="0"/>
              <a:t>Red/ Green Thoughts  </a:t>
            </a:r>
          </a:p>
        </p:txBody>
      </p:sp>
      <p:pic>
        <p:nvPicPr>
          <p:cNvPr id="6" name="Picture 4" descr="Do thoughts even matter? - Three Principles Living">
            <a:extLst>
              <a:ext uri="{FF2B5EF4-FFF2-40B4-BE49-F238E27FC236}">
                <a16:creationId xmlns:a16="http://schemas.microsoft.com/office/drawing/2014/main" id="{A75109B9-F55B-3551-B035-C8906EAC31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057" y="793287"/>
            <a:ext cx="1086845" cy="1056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1E5291-2731-4820-89C0-3A7B46F71DA9}"/>
              </a:ext>
            </a:extLst>
          </p:cNvPr>
          <p:cNvPicPr>
            <a:picLocks noChangeAspect="1"/>
          </p:cNvPicPr>
          <p:nvPr/>
        </p:nvPicPr>
        <p:blipFill>
          <a:blip r:embed="rId4"/>
          <a:stretch>
            <a:fillRect/>
          </a:stretch>
        </p:blipFill>
        <p:spPr>
          <a:xfrm>
            <a:off x="6950588" y="3479098"/>
            <a:ext cx="3884627" cy="2675695"/>
          </a:xfrm>
          <a:prstGeom prst="rect">
            <a:avLst/>
          </a:prstGeom>
        </p:spPr>
      </p:pic>
    </p:spTree>
    <p:extLst>
      <p:ext uri="{BB962C8B-B14F-4D97-AF65-F5344CB8AC3E}">
        <p14:creationId xmlns:p14="http://schemas.microsoft.com/office/powerpoint/2010/main" val="142384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 y="-20764"/>
            <a:ext cx="12352020" cy="216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E907484-8D85-4C2E-9BBC-D1D2051C66DE}"/>
              </a:ext>
            </a:extLst>
          </p:cNvPr>
          <p:cNvSpPr txBox="1"/>
          <p:nvPr/>
        </p:nvSpPr>
        <p:spPr>
          <a:xfrm>
            <a:off x="2428197" y="1916833"/>
            <a:ext cx="7317158" cy="646331"/>
          </a:xfrm>
          <a:prstGeom prst="rect">
            <a:avLst/>
          </a:prstGeom>
          <a:noFill/>
        </p:spPr>
        <p:txBody>
          <a:bodyPr wrap="square" rtlCol="0">
            <a:spAutoFit/>
          </a:bodyPr>
          <a:lstStyle/>
          <a:p>
            <a:pPr algn="ctr"/>
            <a:r>
              <a:rPr lang="en-GB" sz="3600" b="1" dirty="0"/>
              <a:t>Negative Automatic Thoughts (NATS)</a:t>
            </a:r>
          </a:p>
        </p:txBody>
      </p:sp>
      <p:sp>
        <p:nvSpPr>
          <p:cNvPr id="6" name="TextBox 5">
            <a:extLst>
              <a:ext uri="{FF2B5EF4-FFF2-40B4-BE49-F238E27FC236}">
                <a16:creationId xmlns:a16="http://schemas.microsoft.com/office/drawing/2014/main" id="{A64E9FFE-81D1-419C-B69E-7CC498B4761B}"/>
              </a:ext>
            </a:extLst>
          </p:cNvPr>
          <p:cNvSpPr txBox="1"/>
          <p:nvPr/>
        </p:nvSpPr>
        <p:spPr>
          <a:xfrm>
            <a:off x="1658661" y="2420888"/>
            <a:ext cx="8906773" cy="1408078"/>
          </a:xfrm>
          <a:prstGeom prst="rect">
            <a:avLst/>
          </a:prstGeom>
          <a:noFill/>
        </p:spPr>
        <p:txBody>
          <a:bodyPr wrap="square">
            <a:spAutoFit/>
          </a:bodyPr>
          <a:lstStyle/>
          <a:p>
            <a:endParaRPr lang="en-US" sz="1350" dirty="0">
              <a:latin typeface="Comic Sans MS" panose="030F0702030302020204" pitchFamily="66" charset="0"/>
            </a:endParaRPr>
          </a:p>
          <a:p>
            <a:pPr algn="ctr"/>
            <a:r>
              <a:rPr lang="en-US" b="1" u="sng" dirty="0">
                <a:latin typeface="Comic Sans MS" panose="030F0702030302020204" pitchFamily="66" charset="0"/>
              </a:rPr>
              <a:t>Why do we need to know about them? </a:t>
            </a:r>
          </a:p>
          <a:p>
            <a:pPr algn="ctr"/>
            <a:endParaRPr lang="en-US" b="1" u="sng" dirty="0">
              <a:latin typeface="Comic Sans MS" panose="030F0702030302020204" pitchFamily="66" charset="0"/>
            </a:endParaRPr>
          </a:p>
          <a:p>
            <a:pPr algn="ctr"/>
            <a:r>
              <a:rPr lang="en-US" dirty="0">
                <a:latin typeface="Comic Sans MS" panose="030F0702030302020204" pitchFamily="66" charset="0"/>
              </a:rPr>
              <a:t>If we know about them then we can start to notice them when they arrive and we can change them and swap it for a positive and helpful thought. </a:t>
            </a:r>
          </a:p>
        </p:txBody>
      </p:sp>
      <p:sp>
        <p:nvSpPr>
          <p:cNvPr id="7" name="TextBox 6">
            <a:extLst>
              <a:ext uri="{FF2B5EF4-FFF2-40B4-BE49-F238E27FC236}">
                <a16:creationId xmlns:a16="http://schemas.microsoft.com/office/drawing/2014/main" id="{828EEB07-0C41-41D8-949A-4E10FCEFFE99}"/>
              </a:ext>
            </a:extLst>
          </p:cNvPr>
          <p:cNvSpPr txBox="1"/>
          <p:nvPr/>
        </p:nvSpPr>
        <p:spPr>
          <a:xfrm>
            <a:off x="1760327" y="5393306"/>
            <a:ext cx="8652901" cy="1231106"/>
          </a:xfrm>
          <a:prstGeom prst="rect">
            <a:avLst/>
          </a:prstGeom>
          <a:solidFill>
            <a:schemeClr val="accent1">
              <a:lumMod val="20000"/>
              <a:lumOff val="80000"/>
            </a:schemeClr>
          </a:solidFill>
          <a:ln w="50800">
            <a:solidFill>
              <a:schemeClr val="accent1"/>
            </a:solidFill>
          </a:ln>
        </p:spPr>
        <p:txBody>
          <a:bodyPr wrap="square" rtlCol="0">
            <a:spAutoFit/>
          </a:bodyPr>
          <a:lstStyle/>
          <a:p>
            <a:pPr algn="ctr">
              <a:defRPr/>
            </a:pPr>
            <a:r>
              <a:rPr lang="en-US" sz="2800" dirty="0">
                <a:solidFill>
                  <a:srgbClr val="FF0000"/>
                </a:solidFill>
                <a:latin typeface="Comic Sans MS" panose="030F0702030302020204" pitchFamily="66" charset="0"/>
              </a:rPr>
              <a:t>I am going to fail</a:t>
            </a:r>
            <a:r>
              <a:rPr lang="en-US" sz="2800" dirty="0">
                <a:solidFill>
                  <a:prstClr val="black"/>
                </a:solidFill>
                <a:latin typeface="Comic Sans MS" panose="030F0702030302020204" pitchFamily="66" charset="0"/>
              </a:rPr>
              <a:t> becomes </a:t>
            </a:r>
            <a:r>
              <a:rPr lang="en-US" sz="2800" dirty="0">
                <a:solidFill>
                  <a:srgbClr val="00B050"/>
                </a:solidFill>
                <a:latin typeface="Comic Sans MS" panose="030F0702030302020204" pitchFamily="66" charset="0"/>
              </a:rPr>
              <a:t>I am going to try my best and see what happens</a:t>
            </a:r>
          </a:p>
          <a:p>
            <a:pPr algn="ctr">
              <a:defRPr/>
            </a:pPr>
            <a:endParaRPr lang="en-US" dirty="0">
              <a:solidFill>
                <a:srgbClr val="00B050"/>
              </a:solidFill>
              <a:latin typeface="Comic Sans MS" panose="030F0702030302020204" pitchFamily="66" charset="0"/>
            </a:endParaRPr>
          </a:p>
        </p:txBody>
      </p:sp>
      <p:sp>
        <p:nvSpPr>
          <p:cNvPr id="8" name="TextBox 7">
            <a:extLst>
              <a:ext uri="{FF2B5EF4-FFF2-40B4-BE49-F238E27FC236}">
                <a16:creationId xmlns:a16="http://schemas.microsoft.com/office/drawing/2014/main" id="{58596DE7-7DC2-423E-8CA3-A3FB37ACD52D}"/>
              </a:ext>
            </a:extLst>
          </p:cNvPr>
          <p:cNvSpPr txBox="1"/>
          <p:nvPr/>
        </p:nvSpPr>
        <p:spPr>
          <a:xfrm>
            <a:off x="1764863" y="4195638"/>
            <a:ext cx="8769259" cy="830997"/>
          </a:xfrm>
          <a:prstGeom prst="rect">
            <a:avLst/>
          </a:prstGeom>
          <a:solidFill>
            <a:schemeClr val="accent1">
              <a:lumMod val="20000"/>
              <a:lumOff val="80000"/>
            </a:schemeClr>
          </a:solidFill>
          <a:ln w="41275">
            <a:solidFill>
              <a:schemeClr val="accent1"/>
            </a:solidFill>
            <a:extLst>
              <a:ext uri="{C807C97D-BFC1-408E-A445-0C87EB9F89A2}">
                <ask:lineSketchStyleProps xmlns:ask="http://schemas.microsoft.com/office/drawing/2018/sketchyshapes" sd="1219033472">
                  <a:custGeom>
                    <a:avLst/>
                    <a:gdLst>
                      <a:gd name="connsiteX0" fmla="*/ 0 w 5040560"/>
                      <a:gd name="connsiteY0" fmla="*/ 0 h 923330"/>
                      <a:gd name="connsiteX1" fmla="*/ 5040560 w 5040560"/>
                      <a:gd name="connsiteY1" fmla="*/ 0 h 923330"/>
                      <a:gd name="connsiteX2" fmla="*/ 5040560 w 5040560"/>
                      <a:gd name="connsiteY2" fmla="*/ 923330 h 923330"/>
                      <a:gd name="connsiteX3" fmla="*/ 0 w 5040560"/>
                      <a:gd name="connsiteY3" fmla="*/ 923330 h 923330"/>
                      <a:gd name="connsiteX4" fmla="*/ 0 w 504056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0" h="923330" extrusionOk="0">
                        <a:moveTo>
                          <a:pt x="0" y="0"/>
                        </a:moveTo>
                        <a:cubicBezTo>
                          <a:pt x="1487494" y="118645"/>
                          <a:pt x="3496542" y="116012"/>
                          <a:pt x="5040560" y="0"/>
                        </a:cubicBezTo>
                        <a:cubicBezTo>
                          <a:pt x="5100855" y="381580"/>
                          <a:pt x="5055120" y="685430"/>
                          <a:pt x="5040560" y="923330"/>
                        </a:cubicBezTo>
                        <a:cubicBezTo>
                          <a:pt x="2923780" y="1057930"/>
                          <a:pt x="866534" y="766134"/>
                          <a:pt x="0" y="923330"/>
                        </a:cubicBezTo>
                        <a:cubicBezTo>
                          <a:pt x="-30048" y="745367"/>
                          <a:pt x="-893" y="214319"/>
                          <a:pt x="0" y="0"/>
                        </a:cubicBezTo>
                        <a:close/>
                      </a:path>
                    </a:pathLst>
                  </a:custGeom>
                  <ask:type>
                    <ask:lineSketchNone/>
                  </ask:type>
                </ask:lineSketchStyleProps>
              </a:ext>
            </a:extLst>
          </a:ln>
        </p:spPr>
        <p:txBody>
          <a:bodyPr wrap="square" rtlCol="0">
            <a:spAutoFit/>
          </a:bodyPr>
          <a:lstStyle/>
          <a:p>
            <a:pPr algn="ctr"/>
            <a:r>
              <a:rPr lang="en-US" sz="2400" dirty="0">
                <a:solidFill>
                  <a:srgbClr val="FF0000"/>
                </a:solidFill>
                <a:latin typeface="Comic Sans MS" panose="030F0702030302020204" pitchFamily="66" charset="0"/>
              </a:rPr>
              <a:t>I have only done 2 hours of study </a:t>
            </a:r>
            <a:r>
              <a:rPr lang="en-US" sz="2400" dirty="0">
                <a:solidFill>
                  <a:prstClr val="black"/>
                </a:solidFill>
                <a:latin typeface="Comic Sans MS" panose="030F0702030302020204" pitchFamily="66" charset="0"/>
              </a:rPr>
              <a:t>becomes </a:t>
            </a:r>
            <a:r>
              <a:rPr lang="en-US" sz="2400" dirty="0">
                <a:solidFill>
                  <a:srgbClr val="00B050"/>
                </a:solidFill>
                <a:latin typeface="Comic Sans MS" panose="030F0702030302020204" pitchFamily="66" charset="0"/>
              </a:rPr>
              <a:t>I have studied hard for 2 hours today and I am pleased I looked at …</a:t>
            </a:r>
            <a:endParaRPr lang="en-GB" sz="2400" dirty="0"/>
          </a:p>
        </p:txBody>
      </p:sp>
      <p:sp>
        <p:nvSpPr>
          <p:cNvPr id="9" name="AutoShape 5" descr="See the source image"/>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677" y="401495"/>
            <a:ext cx="256063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86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1508</Words>
  <Application>Microsoft Office PowerPoint</Application>
  <PresentationFormat>Widescreen</PresentationFormat>
  <Paragraphs>158</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vt:lpstr>
      <vt:lpstr>Calibri Light</vt:lpstr>
      <vt:lpstr>Comic Sans MS</vt:lpstr>
      <vt:lpstr>Poppins</vt:lpstr>
      <vt:lpstr>Office Theme</vt:lpstr>
      <vt:lpstr>SATS Stress Workshop</vt:lpstr>
      <vt:lpstr>Aims For Today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Solving </vt:lpstr>
      <vt:lpstr>PowerPoint Presentation</vt:lpstr>
      <vt:lpstr>PowerPoint Presentation</vt:lpstr>
      <vt:lpstr>PowerPoint Presentation</vt:lpstr>
    </vt:vector>
  </TitlesOfParts>
  <Company>South Tyneside and Sunderland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Stress Workshop</dc:title>
  <dc:creator>BAISTER, Rebecca (SOUTH TYNESIDE AND SUNDERLAND NHS FOUNDATION TRUST)</dc:creator>
  <cp:lastModifiedBy>TARN, Lucy (SOUTH TYNESIDE AND SUNDERLAND NHS FOUNDATION TRUST)</cp:lastModifiedBy>
  <cp:revision>2</cp:revision>
  <dcterms:created xsi:type="dcterms:W3CDTF">2024-04-18T07:59:54Z</dcterms:created>
  <dcterms:modified xsi:type="dcterms:W3CDTF">2024-04-18T11:52:33Z</dcterms:modified>
</cp:coreProperties>
</file>