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3" r:id="rId3"/>
  </p:sldMasterIdLst>
  <p:notesMasterIdLst>
    <p:notesMasterId r:id="rId32"/>
  </p:notesMasterIdLst>
  <p:handoutMasterIdLst>
    <p:handoutMasterId r:id="rId33"/>
  </p:handoutMasterIdLst>
  <p:sldIdLst>
    <p:sldId id="256" r:id="rId4"/>
    <p:sldId id="398" r:id="rId5"/>
    <p:sldId id="399" r:id="rId6"/>
    <p:sldId id="438" r:id="rId7"/>
    <p:sldId id="436" r:id="rId8"/>
    <p:sldId id="469" r:id="rId9"/>
    <p:sldId id="401" r:id="rId10"/>
    <p:sldId id="440" r:id="rId11"/>
    <p:sldId id="439" r:id="rId12"/>
    <p:sldId id="445" r:id="rId13"/>
    <p:sldId id="468" r:id="rId14"/>
    <p:sldId id="450" r:id="rId15"/>
    <p:sldId id="451" r:id="rId16"/>
    <p:sldId id="452" r:id="rId17"/>
    <p:sldId id="407" r:id="rId18"/>
    <p:sldId id="454" r:id="rId19"/>
    <p:sldId id="455" r:id="rId20"/>
    <p:sldId id="456" r:id="rId21"/>
    <p:sldId id="458" r:id="rId22"/>
    <p:sldId id="462" r:id="rId23"/>
    <p:sldId id="464" r:id="rId24"/>
    <p:sldId id="466" r:id="rId25"/>
    <p:sldId id="459" r:id="rId26"/>
    <p:sldId id="453" r:id="rId27"/>
    <p:sldId id="432" r:id="rId28"/>
    <p:sldId id="470" r:id="rId29"/>
    <p:sldId id="434" r:id="rId30"/>
    <p:sldId id="435" r:id="rId31"/>
  </p:sldIdLst>
  <p:sldSz cx="9144000" cy="6858000" type="screen4x3"/>
  <p:notesSz cx="6669088" cy="987266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D"/>
    <a:srgbClr val="006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92" autoAdjust="0"/>
  </p:normalViewPr>
  <p:slideViewPr>
    <p:cSldViewPr snapToGrid="0" snapToObjects="1">
      <p:cViewPr varScale="1">
        <p:scale>
          <a:sx n="57" d="100"/>
          <a:sy n="57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DCF10-08A0-4A20-B511-308AE3017ED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671B7-5914-429C-9A48-1C1BAC36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7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r">
              <a:defRPr sz="1200"/>
            </a:lvl1pPr>
          </a:lstStyle>
          <a:p>
            <a:fld id="{EB002CFB-87D2-4DBA-9FF8-2E2BC4F150D2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42" tIns="45071" rIns="90142" bIns="450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0142" tIns="45071" rIns="90142" bIns="450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r">
              <a:defRPr sz="1200"/>
            </a:lvl1pPr>
          </a:lstStyle>
          <a:p>
            <a:fld id="{1E426622-6E2D-4A5A-8FD1-71B60F65F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6622-6E2D-4A5A-8FD1-71B60F65F7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50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6622-6E2D-4A5A-8FD1-71B60F65F7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2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71546-27C7-4ED5-B5ED-6942CFFDD82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6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14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aseline="0" dirty="0"/>
              <a:t>Prolonged and repetitive exposure required to overcome anxiety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99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</a:t>
            </a:r>
            <a:r>
              <a:rPr lang="en-GB" dirty="0" smtClean="0"/>
              <a:t>parents </a:t>
            </a:r>
            <a:r>
              <a:rPr lang="en-GB" dirty="0"/>
              <a:t>you are in the prime position to support </a:t>
            </a:r>
            <a:r>
              <a:rPr lang="en-GB" dirty="0" smtClean="0"/>
              <a:t>your child. You </a:t>
            </a:r>
            <a:r>
              <a:rPr lang="en-GB" dirty="0"/>
              <a:t>are able to see them </a:t>
            </a:r>
            <a:r>
              <a:rPr lang="en-GB" dirty="0" smtClean="0"/>
              <a:t>every </a:t>
            </a:r>
            <a:r>
              <a:rPr lang="en-GB" dirty="0"/>
              <a:t>day and small interactions can make the biggest difference to a young </a:t>
            </a:r>
            <a:r>
              <a:rPr lang="en-GB" dirty="0" smtClean="0"/>
              <a:t>person.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Explaining</a:t>
            </a:r>
            <a:r>
              <a:rPr lang="en-GB" baseline="0" dirty="0" smtClean="0"/>
              <a:t> that children and adults cannot access their rational brain when in the hyper arousal state – telling a child to make decisions or follow instructions at this time can often make the situation worse. If a child is in the hyperarousal state it is important to model strategies to help them regulate their emotions or give them time, and then offer a time for reflection or support after. But more ideally its about supporting children and giving them the strategies before they reach that ‘melt down’ point.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6622-6E2D-4A5A-8FD1-71B60F65F7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24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of</a:t>
            </a:r>
            <a:r>
              <a:rPr lang="en-GB" baseline="0" dirty="0" smtClean="0"/>
              <a:t> these factors will be discussed in more detail in slides to follow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18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53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Additional</a:t>
            </a:r>
            <a:r>
              <a:rPr lang="en-GB" b="1" baseline="0" dirty="0"/>
              <a:t> Comments can be made:</a:t>
            </a:r>
          </a:p>
          <a:p>
            <a:pPr marL="169015" indent="-169015">
              <a:buFont typeface="Arial" panose="020B0604020202020204" pitchFamily="34" charset="0"/>
              <a:buChar char="•"/>
            </a:pPr>
            <a:r>
              <a:rPr lang="en-GB" b="0" baseline="0" dirty="0"/>
              <a:t>Emphasise to parents/carers we are not expecting them to cut this out immediately but gradually. </a:t>
            </a:r>
          </a:p>
          <a:p>
            <a:pPr marL="169015" indent="-169015">
              <a:buFont typeface="Arial" panose="020B0604020202020204" pitchFamily="34" charset="0"/>
              <a:buChar char="•"/>
            </a:pPr>
            <a:r>
              <a:rPr lang="en-GB" b="0" baseline="0" dirty="0"/>
              <a:t>This is a natural response and therefore going to take time and practice.</a:t>
            </a:r>
          </a:p>
          <a:p>
            <a:pPr marL="169015" indent="-169015">
              <a:buFont typeface="Arial" panose="020B0604020202020204" pitchFamily="34" charset="0"/>
              <a:buChar char="•"/>
            </a:pPr>
            <a:r>
              <a:rPr lang="en-GB" b="1" baseline="0" dirty="0"/>
              <a:t>It is important for you to share this with any other significant others who may give reassurance to your child so it is consistent.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8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way of cutting out reassurance is through</a:t>
            </a:r>
            <a:r>
              <a:rPr lang="en-GB" baseline="0" dirty="0"/>
              <a:t> asking questions </a:t>
            </a:r>
          </a:p>
          <a:p>
            <a:endParaRPr lang="en-GB" baseline="0" dirty="0"/>
          </a:p>
          <a:p>
            <a:r>
              <a:rPr lang="en-GB" baseline="0" dirty="0"/>
              <a:t>*talk through each of the points above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85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14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1" dirty="0"/>
              <a:t>Additional</a:t>
            </a:r>
            <a:r>
              <a:rPr lang="en-GB" b="1" baseline="0" dirty="0"/>
              <a:t> Comments can be made:</a:t>
            </a:r>
          </a:p>
          <a:p>
            <a:pPr marL="169015" indent="-169015" defTabSz="901416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b="0" baseline="0" dirty="0"/>
              <a:t>Sometimes when our children are anxious we step in to rescue them e.g. if we hear them stuttering, we speak for them</a:t>
            </a:r>
          </a:p>
          <a:p>
            <a:pPr marL="169015" indent="-169015" defTabSz="901416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b="0" baseline="0" dirty="0"/>
              <a:t>Reflect on age appropriate activities – page 109 </a:t>
            </a:r>
          </a:p>
          <a:p>
            <a:endParaRPr lang="en-GB" baseline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Short introduction to ourselves and Healthy Heads</a:t>
            </a:r>
            <a:r>
              <a:rPr lang="en-GB" baseline="0" dirty="0" smtClean="0"/>
              <a:t> team</a:t>
            </a:r>
          </a:p>
          <a:p>
            <a:endParaRPr lang="en-GB" baseline="0" dirty="0" smtClean="0"/>
          </a:p>
          <a:p>
            <a:r>
              <a:rPr lang="en-GB" b="1" baseline="0" dirty="0" smtClean="0">
                <a:solidFill>
                  <a:srgbClr val="FF0000"/>
                </a:solidFill>
              </a:rPr>
              <a:t>Explain confidentiality and exceptions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47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015" indent="-169015" defTabSz="901416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b="0" baseline="0" dirty="0" smtClean="0"/>
              <a:t>Reference to the thinking like a judge </a:t>
            </a:r>
          </a:p>
          <a:p>
            <a:pPr marL="169015" indent="-169015" defTabSz="901416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b="0" baseline="0" dirty="0" smtClean="0"/>
              <a:t>Demonstrate example of this on a worksheet or on flipchart paper if available or just explain how you would follow the process of thought challenging. </a:t>
            </a:r>
          </a:p>
          <a:p>
            <a:pPr marL="169015" indent="-169015" defTabSz="901416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b="0" baseline="0" dirty="0" smtClean="0"/>
              <a:t>Emphasise we are looking for FACTS not OPINIONS</a:t>
            </a:r>
          </a:p>
          <a:p>
            <a:pPr defTabSz="9014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0" baseline="0" dirty="0" smtClean="0"/>
              <a:t>(create own or use example below)</a:t>
            </a:r>
          </a:p>
          <a:p>
            <a:pPr defTabSz="9014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GB" b="0" baseline="0" dirty="0" smtClean="0"/>
          </a:p>
          <a:p>
            <a:pPr defTabSz="9014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0" baseline="0" dirty="0" smtClean="0"/>
              <a:t>EXAMPLE:</a:t>
            </a:r>
          </a:p>
          <a:p>
            <a:pPr defTabSz="9014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0" baseline="0" dirty="0" smtClean="0"/>
              <a:t>Thought – I am going to fail my mock exams </a:t>
            </a:r>
          </a:p>
          <a:p>
            <a:pPr defTabSz="9014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0" baseline="0" dirty="0" smtClean="0"/>
              <a:t>Evidence for – I failed my last maths paper </a:t>
            </a:r>
          </a:p>
          <a:p>
            <a:pPr defTabSz="9014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0" baseline="0" dirty="0" smtClean="0"/>
              <a:t>Evidence against – I have never failed any mocks before, I got positive feedback from parents evening, my target grades are 5s, I have been revising on a night after school </a:t>
            </a:r>
          </a:p>
          <a:p>
            <a:pPr defTabSz="9014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b="0" baseline="0" dirty="0" smtClean="0"/>
              <a:t>Alternative Thought – I probably won’t fail my mocks if I do some revision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9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3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how breaking a</a:t>
            </a:r>
            <a:r>
              <a:rPr lang="en-GB" baseline="0" dirty="0" smtClean="0"/>
              <a:t> goal down into small steps makes it look less overwhelming, the young person is more likely to get success meaning they will have higher levels of confidence and self esteem.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6622-6E2D-4A5A-8FD1-71B60F65F7E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31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4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Explaining the benefit</a:t>
            </a:r>
            <a:r>
              <a:rPr lang="en-GB" baseline="0" dirty="0" smtClean="0"/>
              <a:t> of relaxation and grounding techniques (relating back to the window of tolerance) and doing activities we enjoy.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6622-6E2D-4A5A-8FD1-71B60F65F7E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16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6622-6E2D-4A5A-8FD1-71B60F65F7E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35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6622-6E2D-4A5A-8FD1-71B60F65F7E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7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03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6622-6E2D-4A5A-8FD1-71B60F65F7E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3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9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fight vs flight </a:t>
            </a:r>
            <a:r>
              <a:rPr lang="en-GB" dirty="0" err="1"/>
              <a:t>youtube</a:t>
            </a:r>
            <a:r>
              <a:rPr lang="en-GB" dirty="0"/>
              <a:t> video to explain physical symptoms of anxiety and why they occur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4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9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through this negative cycle as an</a:t>
            </a:r>
            <a:r>
              <a:rPr lang="en-GB" baseline="0" dirty="0" smtClean="0"/>
              <a:t> example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3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</a:t>
            </a:r>
            <a:r>
              <a:rPr lang="en-GB" baseline="0" dirty="0"/>
              <a:t> this slide you will see some examples of how a child may present/what </a:t>
            </a:r>
            <a:r>
              <a:rPr lang="en-GB" baseline="0" dirty="0" smtClean="0"/>
              <a:t>physical symptoms they </a:t>
            </a:r>
            <a:r>
              <a:rPr lang="en-GB" baseline="0" dirty="0"/>
              <a:t>may experience as a result of anxiety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4E97-3444-4F9C-8207-BF0AAC55F4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1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1416">
              <a:defRPr/>
            </a:pPr>
            <a:r>
              <a:rPr lang="en-GB" dirty="0" smtClean="0"/>
              <a:t>As</a:t>
            </a:r>
            <a:r>
              <a:rPr lang="en-GB" baseline="0" dirty="0" smtClean="0"/>
              <a:t> well as avoidance and feelings of being unwell – anxiety can also be displayed in a child’s behaviour which may be </a:t>
            </a:r>
            <a:r>
              <a:rPr lang="en-GB" baseline="0" dirty="0" smtClean="0"/>
              <a:t>interpreted </a:t>
            </a:r>
            <a:r>
              <a:rPr lang="en-GB" baseline="0" dirty="0" smtClean="0"/>
              <a:t>as anger/defiance – this could be seen as child in ‘fight mode’.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0708">
              <a:defRPr/>
            </a:pPr>
            <a:fld id="{1E426622-6E2D-4A5A-8FD1-71B60F65F7E6}" type="slidenum">
              <a:rPr lang="en-GB">
                <a:solidFill>
                  <a:prstClr val="black"/>
                </a:solidFill>
              </a:rPr>
              <a:pPr defTabSz="450708"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8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79425" y="2755900"/>
            <a:ext cx="8223250" cy="0"/>
          </a:xfrm>
          <a:prstGeom prst="line">
            <a:avLst/>
          </a:prstGeom>
          <a:ln>
            <a:solidFill>
              <a:srgbClr val="006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65" y="1337504"/>
            <a:ext cx="7772400" cy="1604671"/>
          </a:xfrm>
          <a:prstGeom prst="rect">
            <a:avLst/>
          </a:prstGeom>
        </p:spPr>
        <p:txBody>
          <a:bodyPr/>
          <a:lstStyle>
            <a:lvl1pPr algn="l">
              <a:defRPr sz="3600" b="0" i="0" spc="-100">
                <a:solidFill>
                  <a:srgbClr val="0066CD"/>
                </a:solidFill>
                <a:latin typeface="R Frutiger Roman"/>
                <a:cs typeface="R Frutiger Roman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65" y="294594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 Frutiger Light"/>
                <a:cs typeface="L Frutiger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27788"/>
            <a:ext cx="9144000" cy="430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7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0F03-F0F2-4A07-87E4-9C01FF8FBA5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55A9-7FCB-47E8-B0B8-282D8EE3270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3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4CC-A52D-4756-8555-58B6A3E9E2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0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5643D-6434-469C-A05D-BEB3ECB7DB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1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816F-0272-4281-B5C1-103A66C7DFE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5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B9E-DC7C-42EF-B600-CB0A6941CEA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27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DA6-7C7C-463B-A428-FD58812887A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1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88E6-4568-4557-AD60-F06E1069C1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4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75" y="1393794"/>
            <a:ext cx="8422674" cy="4270159"/>
          </a:xfrm>
          <a:prstGeom prst="rect">
            <a:avLst/>
          </a:prstGeo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1820" y="224490"/>
            <a:ext cx="6288677" cy="920729"/>
          </a:xfrm>
          <a:prstGeom prst="rect">
            <a:avLst/>
          </a:prstGeom>
        </p:spPr>
        <p:txBody>
          <a:bodyPr/>
          <a:lstStyle>
            <a:lvl1pPr algn="l">
              <a:defRPr sz="3200" b="0" i="0" spc="-100">
                <a:solidFill>
                  <a:srgbClr val="0066CD"/>
                </a:solidFill>
                <a:latin typeface="R Frutiger Roman"/>
                <a:cs typeface="R Frutiger Roman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27788"/>
            <a:ext cx="9144000" cy="430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27788"/>
            <a:ext cx="9144000" cy="430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16D93C-A05B-4185-8B88-8754684A22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1820" y="224490"/>
            <a:ext cx="6288677" cy="920729"/>
          </a:xfrm>
          <a:prstGeom prst="rect">
            <a:avLst/>
          </a:prstGeom>
        </p:spPr>
        <p:txBody>
          <a:bodyPr/>
          <a:lstStyle>
            <a:lvl1pPr algn="l">
              <a:defRPr sz="3200" b="0" i="0" spc="-100">
                <a:solidFill>
                  <a:srgbClr val="0066CD"/>
                </a:solidFill>
                <a:latin typeface="R Frutiger Roman"/>
                <a:cs typeface="R Frutiger Roman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3975" y="1393794"/>
            <a:ext cx="8422674" cy="4270159"/>
          </a:xfrm>
          <a:prstGeom prst="rect">
            <a:avLst/>
          </a:prstGeo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3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484313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205038"/>
            <a:ext cx="7772400" cy="389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72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484313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451F-ACF7-472C-AB3B-613E9121962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3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683B-4D38-4A73-A765-2280BFA033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0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2B1C-D5B8-4AAF-A423-EB00F1B500D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05/02/2024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48425"/>
            <a:ext cx="9144000" cy="409575"/>
          </a:xfrm>
          <a:prstGeom prst="rect">
            <a:avLst/>
          </a:prstGeom>
          <a:solidFill>
            <a:srgbClr val="0066C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3BE"/>
              </a:solidFill>
              <a:latin typeface="+mn-lt"/>
              <a:ea typeface="+mn-ea"/>
            </a:endParaRPr>
          </a:p>
        </p:txBody>
      </p:sp>
      <p:sp>
        <p:nvSpPr>
          <p:cNvPr id="1027" name="TextBox 6"/>
          <p:cNvSpPr txBox="1">
            <a:spLocks noChangeArrowheads="1"/>
          </p:cNvSpPr>
          <p:nvPr/>
        </p:nvSpPr>
        <p:spPr bwMode="auto">
          <a:xfrm>
            <a:off x="4033838" y="6486525"/>
            <a:ext cx="49736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>
                <a:solidFill>
                  <a:schemeClr val="bg1"/>
                </a:solidFill>
                <a:latin typeface="R Frutiger Roman" charset="0"/>
                <a:cs typeface="R Frutiger Roman" charset="0"/>
              </a:rPr>
              <a:t>Better health for Sunderland</a:t>
            </a:r>
          </a:p>
          <a:p>
            <a:pPr>
              <a:defRPr/>
            </a:pPr>
            <a:endParaRPr lang="en-US"/>
          </a:p>
        </p:txBody>
      </p:sp>
      <p:pic>
        <p:nvPicPr>
          <p:cNvPr id="102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292100"/>
            <a:ext cx="28686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11563"/>
            <a:ext cx="87709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0066CD"/>
          </a:solidFill>
          <a:latin typeface="R Frutiger Roman"/>
          <a:ea typeface="MS PGothic" pitchFamily="34" charset="-128"/>
          <a:cs typeface="R Frutiger Roman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R Frutiger Roman"/>
          <a:ea typeface="MS PGothic" pitchFamily="34" charset="-128"/>
          <a:cs typeface="R Frutiger Roman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1"/>
          </a:solidFill>
          <a:latin typeface="R Frutiger Roman"/>
          <a:ea typeface="MS PGothic" pitchFamily="34" charset="-128"/>
          <a:cs typeface="R Frutiger Roman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R Frutiger Roman"/>
          <a:ea typeface="MS PGothic" pitchFamily="34" charset="-128"/>
          <a:cs typeface="R Frutiger Roman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R Frutiger Roman"/>
          <a:ea typeface="MS PGothic" pitchFamily="34" charset="-128"/>
          <a:cs typeface="R Frutige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48425"/>
            <a:ext cx="9144000" cy="409575"/>
          </a:xfrm>
          <a:prstGeom prst="rect">
            <a:avLst/>
          </a:prstGeom>
          <a:solidFill>
            <a:srgbClr val="0066C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63BE"/>
              </a:solidFill>
              <a:latin typeface="+mn-lt"/>
              <a:ea typeface="+mn-ea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4033838" y="6486525"/>
            <a:ext cx="49736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>
                <a:solidFill>
                  <a:schemeClr val="bg1"/>
                </a:solidFill>
                <a:latin typeface="R Frutiger Roman" charset="0"/>
                <a:cs typeface="R Frutiger Roman" charset="0"/>
              </a:rPr>
              <a:t>Better health for Sunderland</a:t>
            </a:r>
          </a:p>
          <a:p>
            <a:pPr>
              <a:defRPr/>
            </a:pPr>
            <a:endParaRPr lang="en-US"/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613400"/>
            <a:ext cx="25034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292100"/>
            <a:ext cx="28686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0066CD"/>
          </a:solidFill>
          <a:latin typeface="R Frutiger Roman"/>
          <a:ea typeface="MS PGothic" pitchFamily="34" charset="-128"/>
          <a:cs typeface="R Frutiger Roman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R Frutiger Roman"/>
          <a:ea typeface="MS PGothic" pitchFamily="34" charset="-128"/>
          <a:cs typeface="R Frutiger Roman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1"/>
          </a:solidFill>
          <a:latin typeface="R Frutiger Roman"/>
          <a:ea typeface="MS PGothic" pitchFamily="34" charset="-128"/>
          <a:cs typeface="R Frutiger Roman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R Frutiger Roman"/>
          <a:ea typeface="MS PGothic" pitchFamily="34" charset="-128"/>
          <a:cs typeface="R Frutiger Roman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R Frutiger Roman"/>
          <a:ea typeface="MS PGothic" pitchFamily="34" charset="-128"/>
          <a:cs typeface="R Frutige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5E998B7-910E-46B5-89DA-98674ADF370C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05/02/2024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43949E4-C335-4259-A9A8-867391A0E49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803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hcn7Q0-L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91" y="1860858"/>
            <a:ext cx="7542934" cy="16049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ea typeface="+mj-ea"/>
              </a:rPr>
              <a:t>Everyone Worries </a:t>
            </a:r>
            <a:endParaRPr lang="en-US" sz="4400" b="1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2946400"/>
            <a:ext cx="6400800" cy="1752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800" dirty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CDEA39-8530-4AAB-AA94-36F7DF1A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1" y="3465820"/>
            <a:ext cx="8907693" cy="30228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37" y="577781"/>
            <a:ext cx="7772400" cy="6858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66CD"/>
                </a:solidFill>
              </a:rPr>
              <a:t>Safety Behaviours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466" y="1630537"/>
            <a:ext cx="761094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6CD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Avoidance </a:t>
            </a:r>
            <a:r>
              <a:rPr lang="en-GB" sz="2800" dirty="0" smtClean="0"/>
              <a:t>- but </a:t>
            </a:r>
            <a:r>
              <a:rPr lang="en-GB" sz="2800" dirty="0"/>
              <a:t>we cannot avoid everything all of the </a:t>
            </a:r>
            <a:r>
              <a:rPr lang="en-GB" sz="2800" dirty="0" smtClean="0"/>
              <a:t>time.</a:t>
            </a:r>
          </a:p>
          <a:p>
            <a:pPr marL="285750" indent="-285750">
              <a:buClr>
                <a:srgbClr val="0066CD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Distraction</a:t>
            </a:r>
          </a:p>
          <a:p>
            <a:pPr marL="285750" indent="-285750">
              <a:buClr>
                <a:srgbClr val="0066CD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Overthinking/</a:t>
            </a:r>
            <a:r>
              <a:rPr lang="en-GB" sz="2800" dirty="0" err="1" smtClean="0"/>
              <a:t>overplanning</a:t>
            </a:r>
            <a:endParaRPr lang="en-GB" sz="2800" dirty="0" smtClean="0"/>
          </a:p>
          <a:p>
            <a:pPr marL="285750" indent="-285750">
              <a:buClr>
                <a:srgbClr val="0066CD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Needing someone/something with us</a:t>
            </a:r>
          </a:p>
          <a:p>
            <a:pPr marL="285750" indent="-285750">
              <a:buClr>
                <a:srgbClr val="0066CD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Routines – </a:t>
            </a:r>
            <a:r>
              <a:rPr lang="en-GB" sz="2800" dirty="0" err="1" smtClean="0"/>
              <a:t>eg</a:t>
            </a:r>
            <a:r>
              <a:rPr lang="en-GB" sz="2800" dirty="0" smtClean="0"/>
              <a:t>. Wearing certain items of clothing</a:t>
            </a:r>
            <a:endParaRPr lang="en-GB" sz="2800" dirty="0"/>
          </a:p>
          <a:p>
            <a:pPr marL="285750" indent="-285750">
              <a:buClr>
                <a:srgbClr val="0066CD"/>
              </a:buCl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Clr>
                <a:srgbClr val="0066CD"/>
              </a:buClr>
            </a:pPr>
            <a:endParaRPr lang="en-GB" sz="2400" b="1" u="sng" dirty="0"/>
          </a:p>
          <a:p>
            <a:pPr>
              <a:buClr>
                <a:srgbClr val="0066CD"/>
              </a:buClr>
            </a:pPr>
            <a:endParaRPr lang="en-GB" sz="24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07" y="4291233"/>
            <a:ext cx="17335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25" y="0"/>
            <a:ext cx="2725148" cy="122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59" y="5231999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3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The Role of Parents &amp; Carers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Parents &amp; Carers play a key role in supporting their child to manage difficult or strong emotions or stresses.</a:t>
            </a:r>
          </a:p>
          <a:p>
            <a:r>
              <a:rPr lang="en-GB" sz="2800" dirty="0" smtClean="0"/>
              <a:t>It is good for children and young people to be around supportive, trusted adults and parents  during such a stressful situation.</a:t>
            </a:r>
          </a:p>
          <a:p>
            <a:r>
              <a:rPr lang="en-GB" sz="2800" dirty="0" smtClean="0"/>
              <a:t>This is often where children and young people turn to for reassurance and safety </a:t>
            </a:r>
          </a:p>
          <a:p>
            <a:r>
              <a:rPr lang="en-GB" sz="2800" dirty="0" smtClean="0"/>
              <a:t>Parental support is crucial for children and young people at such times.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5450216"/>
            <a:ext cx="2157189" cy="122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0116" y="669365"/>
            <a:ext cx="7772400" cy="685800"/>
          </a:xfrm>
        </p:spPr>
        <p:txBody>
          <a:bodyPr/>
          <a:lstStyle/>
          <a:p>
            <a:r>
              <a:rPr lang="en-GB" b="1" dirty="0">
                <a:solidFill>
                  <a:srgbClr val="0066CD"/>
                </a:solidFill>
              </a:rPr>
              <a:t>Habituation</a:t>
            </a:r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96" y="1697842"/>
            <a:ext cx="6768752" cy="38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040608-77E1-4E57-8688-A6663E865BBB}"/>
              </a:ext>
            </a:extLst>
          </p:cNvPr>
          <p:cNvSpPr txBox="1"/>
          <p:nvPr/>
        </p:nvSpPr>
        <p:spPr>
          <a:xfrm>
            <a:off x="5825447" y="821933"/>
            <a:ext cx="3205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7C571C-2446-419E-AC44-FADBAB6E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6DD98D-D7F9-4390-BCCB-449E5BFF8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497" y="6473919"/>
            <a:ext cx="2503503" cy="384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852" y="56664"/>
            <a:ext cx="2725148" cy="1225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52533"/>
            <a:ext cx="2725148" cy="10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44"/>
    </mc:Choice>
    <mc:Fallback xmlns="">
      <p:transition spd="slow" advTm="6914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1498D-6862-4BD7-A147-4D37D6C1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324443"/>
            <a:ext cx="7772400" cy="685800"/>
          </a:xfrm>
        </p:spPr>
        <p:txBody>
          <a:bodyPr/>
          <a:lstStyle/>
          <a:p>
            <a:pPr algn="ctr"/>
            <a:r>
              <a:rPr lang="en-GB" sz="4300" b="1" dirty="0" smtClean="0">
                <a:solidFill>
                  <a:srgbClr val="0066CD"/>
                </a:solidFill>
              </a:rPr>
              <a:t>Useful Strategies for parents</a:t>
            </a:r>
            <a:endParaRPr lang="en-GB" sz="4300" b="1" dirty="0">
              <a:solidFill>
                <a:srgbClr val="0066C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059E32-F895-4345-BE08-2B9FFF834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452" y="2170113"/>
            <a:ext cx="3641095" cy="3868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864" y="22178"/>
            <a:ext cx="2725148" cy="122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26" y="5263266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9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377996-3370-4795-A35F-6B4FE6B4A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1932016"/>
            <a:ext cx="8748464" cy="4532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8A008-4BC7-46D1-8365-6EF721B7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2" y="784050"/>
            <a:ext cx="8680471" cy="685800"/>
          </a:xfrm>
        </p:spPr>
        <p:txBody>
          <a:bodyPr/>
          <a:lstStyle/>
          <a:p>
            <a:pPr algn="ctr"/>
            <a:r>
              <a:rPr lang="en-GB" sz="3600" b="1" dirty="0">
                <a:solidFill>
                  <a:srgbClr val="0066CD"/>
                </a:solidFill>
              </a:rPr>
              <a:t>When you support a young person is as </a:t>
            </a:r>
            <a:r>
              <a:rPr lang="en-GB" sz="3600" b="1" dirty="0" smtClean="0">
                <a:solidFill>
                  <a:srgbClr val="0066CD"/>
                </a:solidFill>
              </a:rPr>
              <a:t>important </a:t>
            </a:r>
            <a:r>
              <a:rPr lang="en-GB" sz="3600" b="1" dirty="0">
                <a:solidFill>
                  <a:srgbClr val="0066CD"/>
                </a:solidFill>
              </a:rPr>
              <a:t>as how you support them.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864" y="40084"/>
            <a:ext cx="2725148" cy="7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4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69" y="2363190"/>
            <a:ext cx="8003969" cy="21613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chemeClr val="tx1"/>
                </a:solidFill>
              </a:rPr>
              <a:t>Reassurance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chemeClr val="tx1"/>
                </a:solidFill>
              </a:rPr>
              <a:t>Negative </a:t>
            </a:r>
            <a:r>
              <a:rPr lang="en-GB" sz="2400" b="1" u="sng" dirty="0">
                <a:solidFill>
                  <a:schemeClr val="tx1"/>
                </a:solidFill>
              </a:rPr>
              <a:t>thinking </a:t>
            </a:r>
            <a:endParaRPr lang="en-GB" sz="2400" b="1" u="sng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chemeClr val="tx1"/>
                </a:solidFill>
              </a:rPr>
              <a:t>Escaping from/Avoidance of situations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1" y="798513"/>
            <a:ext cx="7772400" cy="685800"/>
          </a:xfrm>
        </p:spPr>
        <p:txBody>
          <a:bodyPr/>
          <a:lstStyle/>
          <a:p>
            <a:r>
              <a:rPr lang="en-GB" sz="4000" dirty="0"/>
              <a:t>What factors can keep Anxiety </a:t>
            </a:r>
            <a:r>
              <a:rPr lang="en-GB" sz="4000" dirty="0" smtClean="0"/>
              <a:t>going?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864" y="106486"/>
            <a:ext cx="2725148" cy="656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3266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83285"/>
            <a:ext cx="7772400" cy="6858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66CD"/>
                </a:solidFill>
              </a:rPr>
              <a:t>Reassurance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86" y="1448190"/>
            <a:ext cx="8604448" cy="42482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at </a:t>
            </a:r>
            <a:r>
              <a:rPr lang="en-GB" sz="2800" dirty="0">
                <a:solidFill>
                  <a:schemeClr val="tx1"/>
                </a:solidFill>
              </a:rPr>
              <a:t>some point </a:t>
            </a:r>
            <a:r>
              <a:rPr lang="en-GB" sz="2800" dirty="0" smtClean="0">
                <a:solidFill>
                  <a:schemeClr val="tx1"/>
                </a:solidFill>
              </a:rPr>
              <a:t>we all reassure </a:t>
            </a:r>
            <a:r>
              <a:rPr lang="en-GB" sz="2800" dirty="0">
                <a:solidFill>
                  <a:schemeClr val="tx1"/>
                </a:solidFill>
              </a:rPr>
              <a:t>children and young people</a:t>
            </a:r>
            <a:endParaRPr lang="en-GB" sz="2800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It can </a:t>
            </a:r>
            <a:r>
              <a:rPr lang="en-GB" sz="2800" dirty="0">
                <a:solidFill>
                  <a:schemeClr val="tx1"/>
                </a:solidFill>
              </a:rPr>
              <a:t>be addictive – the more you give it the more they will seek 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it </a:t>
            </a:r>
            <a:r>
              <a:rPr lang="en-GB" sz="2800" dirty="0">
                <a:solidFill>
                  <a:schemeClr val="tx1"/>
                </a:solidFill>
              </a:rPr>
              <a:t>can help anxiety in the short term but not in the long term 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62" y="4322616"/>
            <a:ext cx="2581127" cy="1552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852" y="0"/>
            <a:ext cx="2725148" cy="1225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2" y="5232443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635201"/>
            <a:ext cx="8468307" cy="3895725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Try to show </a:t>
            </a:r>
            <a:r>
              <a:rPr lang="en-GB" sz="2800" b="1" dirty="0">
                <a:solidFill>
                  <a:schemeClr val="tx1"/>
                </a:solidFill>
              </a:rPr>
              <a:t>empathy</a:t>
            </a:r>
            <a:r>
              <a:rPr lang="en-GB" sz="2800" dirty="0">
                <a:solidFill>
                  <a:schemeClr val="tx1"/>
                </a:solidFill>
              </a:rPr>
              <a:t> and </a:t>
            </a:r>
            <a:r>
              <a:rPr lang="en-GB" sz="2800" b="1" dirty="0">
                <a:solidFill>
                  <a:schemeClr val="tx1"/>
                </a:solidFill>
              </a:rPr>
              <a:t>validate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the young person’s feelings instead</a:t>
            </a:r>
            <a:endParaRPr lang="en-GB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</a:rPr>
              <a:t>“I can see this is upsetting for you and you are worried, this must be very hard for you.”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</a:rPr>
              <a:t>“I can see </a:t>
            </a:r>
            <a:r>
              <a:rPr lang="en-GB" sz="2800" b="1" dirty="0" smtClean="0">
                <a:solidFill>
                  <a:schemeClr val="tx1"/>
                </a:solidFill>
              </a:rPr>
              <a:t>this </a:t>
            </a:r>
            <a:r>
              <a:rPr lang="en-GB" sz="2800" b="1" dirty="0">
                <a:solidFill>
                  <a:schemeClr val="tx1"/>
                </a:solidFill>
              </a:rPr>
              <a:t>is scary for you, let us think about how we can make this less scary”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643150"/>
            <a:ext cx="7772400" cy="6858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66CD"/>
                </a:solidFill>
              </a:rPr>
              <a:t>Cutting out reassurance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852" y="103548"/>
            <a:ext cx="2725148" cy="122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60" y="5224476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84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2862" y="1772816"/>
            <a:ext cx="4860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D3202A-6F1E-4F31-BF98-E7F3E2F37AFF}"/>
              </a:ext>
            </a:extLst>
          </p:cNvPr>
          <p:cNvSpPr txBox="1"/>
          <p:nvPr/>
        </p:nvSpPr>
        <p:spPr>
          <a:xfrm>
            <a:off x="961281" y="3367212"/>
            <a:ext cx="71495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is frightening you?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do you think will happen?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is the worst thing that might happen?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is it about [this situation] which is making you worried?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32" y="785966"/>
            <a:ext cx="8208912" cy="6858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4200" b="1" dirty="0" smtClean="0">
                <a:solidFill>
                  <a:srgbClr val="0066CD"/>
                </a:solidFill>
              </a:rPr>
              <a:t>Useful questions to ask instead</a:t>
            </a:r>
            <a:endParaRPr lang="en-GB" sz="4200" b="1" dirty="0">
              <a:solidFill>
                <a:srgbClr val="0066C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157" y="1494101"/>
            <a:ext cx="4429125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852" y="55745"/>
            <a:ext cx="2725148" cy="707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60" y="5244311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9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80" y="1672371"/>
            <a:ext cx="8572064" cy="38844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Children </a:t>
            </a:r>
            <a:r>
              <a:rPr lang="en-GB" sz="2400" dirty="0">
                <a:solidFill>
                  <a:schemeClr val="tx1"/>
                </a:solidFill>
              </a:rPr>
              <a:t>often </a:t>
            </a:r>
            <a:r>
              <a:rPr lang="en-GB" sz="2400" dirty="0" smtClean="0">
                <a:solidFill>
                  <a:schemeClr val="tx1"/>
                </a:solidFill>
              </a:rPr>
              <a:t>avoid </a:t>
            </a:r>
            <a:r>
              <a:rPr lang="en-GB" sz="2400" dirty="0">
                <a:solidFill>
                  <a:schemeClr val="tx1"/>
                </a:solidFill>
              </a:rPr>
              <a:t>trying </a:t>
            </a:r>
            <a:r>
              <a:rPr lang="en-GB" sz="2400" dirty="0" smtClean="0">
                <a:solidFill>
                  <a:schemeClr val="tx1"/>
                </a:solidFill>
              </a:rPr>
              <a:t>new/anxiety </a:t>
            </a:r>
            <a:r>
              <a:rPr lang="en-GB" sz="2400" dirty="0">
                <a:solidFill>
                  <a:schemeClr val="tx1"/>
                </a:solidFill>
              </a:rPr>
              <a:t>provoking </a:t>
            </a:r>
            <a:r>
              <a:rPr lang="en-GB" sz="2400" dirty="0" smtClean="0">
                <a:solidFill>
                  <a:schemeClr val="tx1"/>
                </a:solidFill>
              </a:rPr>
              <a:t>things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We all learn through </a:t>
            </a:r>
            <a:r>
              <a:rPr lang="en-GB" sz="2400" dirty="0" smtClean="0">
                <a:solidFill>
                  <a:schemeClr val="tx1"/>
                </a:solidFill>
              </a:rPr>
              <a:t>experience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Children </a:t>
            </a:r>
            <a:r>
              <a:rPr lang="en-GB" sz="2400" dirty="0">
                <a:solidFill>
                  <a:schemeClr val="tx1"/>
                </a:solidFill>
              </a:rPr>
              <a:t>need t</a:t>
            </a:r>
            <a:r>
              <a:rPr lang="en-GB" sz="2400" dirty="0" smtClean="0">
                <a:solidFill>
                  <a:schemeClr val="tx1"/>
                </a:solidFill>
              </a:rPr>
              <a:t>he </a:t>
            </a:r>
            <a:r>
              <a:rPr lang="en-GB" sz="2400" dirty="0">
                <a:solidFill>
                  <a:schemeClr val="tx1"/>
                </a:solidFill>
              </a:rPr>
              <a:t>opportunity to develop independence, cope, succeed and try again if it doesn’t work out the first time </a:t>
            </a:r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Young people often look to adults to ‘solve their problems’ and offer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Giving opportunities for them to develop this skill is very important. 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sz="2000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040608-77E1-4E57-8688-A6663E865BBB}"/>
              </a:ext>
            </a:extLst>
          </p:cNvPr>
          <p:cNvSpPr txBox="1"/>
          <p:nvPr/>
        </p:nvSpPr>
        <p:spPr>
          <a:xfrm>
            <a:off x="5825447" y="821933"/>
            <a:ext cx="3205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7C571C-2446-419E-AC44-FADBAB6E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16DD98D-D7F9-4390-BCCB-449E5BFF8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97" y="6473919"/>
            <a:ext cx="2503503" cy="384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80" y="904252"/>
            <a:ext cx="7772400" cy="685800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0066CD"/>
                </a:solidFill>
              </a:rPr>
              <a:t>Promoting Independence – Problem solving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852" y="146496"/>
            <a:ext cx="2725148" cy="59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48517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7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93036"/>
            <a:ext cx="7772400" cy="648072"/>
          </a:xfrm>
        </p:spPr>
        <p:txBody>
          <a:bodyPr/>
          <a:lstStyle/>
          <a:p>
            <a:pPr algn="l"/>
            <a:r>
              <a:rPr lang="en-GB" dirty="0" smtClean="0"/>
              <a:t>Who are we?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49456"/>
            <a:ext cx="7772400" cy="4111923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Healthy Minds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84" y="3162263"/>
            <a:ext cx="4644008" cy="2399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6015330" y="801384"/>
            <a:ext cx="29692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746907" y="225108"/>
            <a:ext cx="1304627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5561379"/>
            <a:ext cx="265853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4989" y="536931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9pPr>
          </a:lstStyle>
          <a:p>
            <a:r>
              <a:rPr lang="en-GB" kern="0" dirty="0" smtClean="0"/>
              <a:t>Alternative Ways of Thinking </a:t>
            </a:r>
            <a:endParaRPr lang="en-GB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45" y="1364967"/>
            <a:ext cx="7772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D0921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25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38" indent="-2889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2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1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3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5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7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91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b="1" kern="0" dirty="0" smtClean="0"/>
              <a:t>Let’s look at this a different way…</a:t>
            </a:r>
          </a:p>
          <a:p>
            <a:pPr marL="0" indent="0">
              <a:buFont typeface="Wingdings" pitchFamily="2" charset="2"/>
              <a:buNone/>
            </a:pPr>
            <a:endParaRPr lang="en-GB" b="1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11244" y="2224016"/>
            <a:ext cx="3682625" cy="2799246"/>
          </a:xfrm>
          <a:prstGeom prst="cloudCallout">
            <a:avLst>
              <a:gd name="adj1" fmla="val -48702"/>
              <a:gd name="adj2" fmla="val 6121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don’t want to try something new I might not be good at </a:t>
            </a:r>
            <a:r>
              <a:rPr lang="en-GB" dirty="0" err="1" smtClean="0"/>
              <a:t>at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" name="Cloud Callout 13"/>
          <p:cNvSpPr/>
          <p:nvPr/>
        </p:nvSpPr>
        <p:spPr>
          <a:xfrm>
            <a:off x="5067509" y="2224016"/>
            <a:ext cx="3682625" cy="2799246"/>
          </a:xfrm>
          <a:prstGeom prst="cloudCallout">
            <a:avLst>
              <a:gd name="adj1" fmla="val -48702"/>
              <a:gd name="adj2" fmla="val 6121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is something new I’m not supposed to know how to do it yet but I can give it a go and try my best.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25" y="0"/>
            <a:ext cx="2725148" cy="1225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16321"/>
            <a:ext cx="2725148" cy="8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74911"/>
            <a:ext cx="7772400" cy="6858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66CD"/>
                </a:solidFill>
              </a:rPr>
              <a:t>Setting goals </a:t>
            </a:r>
            <a:endParaRPr lang="en-GB" dirty="0">
              <a:solidFill>
                <a:srgbClr val="0066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10" y="1398159"/>
            <a:ext cx="7772400" cy="37518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tx1"/>
                </a:solidFill>
              </a:rPr>
              <a:t>What would your child or young person like to be able to do, but can’t right now because of their anxiety?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To put their hand up in class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To buy something from the shop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To go out with their friends more </a:t>
            </a:r>
            <a:endParaRPr lang="en-GB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63" y="4607625"/>
            <a:ext cx="2863173" cy="1742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849" y="36138"/>
            <a:ext cx="2392017" cy="1075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3266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55" y="2293054"/>
            <a:ext cx="4996203" cy="39338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67" y="806844"/>
            <a:ext cx="7772400" cy="576535"/>
          </a:xfrm>
        </p:spPr>
        <p:txBody>
          <a:bodyPr/>
          <a:lstStyle/>
          <a:p>
            <a:r>
              <a:rPr lang="en-GB" sz="4000" dirty="0" smtClean="0">
                <a:solidFill>
                  <a:srgbClr val="0066CD"/>
                </a:solidFill>
              </a:rPr>
              <a:t>Break goals down into small achievable steps</a:t>
            </a:r>
            <a:endParaRPr lang="en-GB" sz="4000" dirty="0">
              <a:solidFill>
                <a:srgbClr val="0066C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3266"/>
            <a:ext cx="2725148" cy="122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087" y="151250"/>
            <a:ext cx="1944914" cy="7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600538"/>
            <a:ext cx="7772400" cy="418393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Teach children that anxiety is a normal response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offer </a:t>
            </a:r>
            <a:r>
              <a:rPr lang="en-GB" sz="2400" dirty="0">
                <a:solidFill>
                  <a:schemeClr val="tx1"/>
                </a:solidFill>
              </a:rPr>
              <a:t>praise for brave behaviours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Gradually reduce reassurance giving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Challenge anxious thoughts with factual evidence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Keep an eye out for safety behaviours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Support young people with any </a:t>
            </a:r>
            <a:r>
              <a:rPr lang="en-GB" sz="2400" dirty="0" smtClean="0">
                <a:solidFill>
                  <a:schemeClr val="tx1"/>
                </a:solidFill>
              </a:rPr>
              <a:t>step </a:t>
            </a:r>
            <a:r>
              <a:rPr lang="en-GB" sz="2400" dirty="0">
                <a:solidFill>
                  <a:schemeClr val="tx1"/>
                </a:solidFill>
              </a:rPr>
              <a:t>plans 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3" y="776490"/>
            <a:ext cx="7772400" cy="6858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66CD"/>
                </a:solidFill>
              </a:rPr>
              <a:t>Other things to do to help..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59" y="116301"/>
            <a:ext cx="2158441" cy="970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3" y="5263266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8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7A2108-4F7F-48A8-9784-D14F988F0343}"/>
              </a:ext>
            </a:extLst>
          </p:cNvPr>
          <p:cNvSpPr txBox="1"/>
          <p:nvPr/>
        </p:nvSpPr>
        <p:spPr>
          <a:xfrm>
            <a:off x="544016" y="1344609"/>
            <a:ext cx="7705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0066CD"/>
              </a:buClr>
              <a:buSzPct val="137000"/>
              <a:buFont typeface="Arial" panose="020B0604020202020204" pitchFamily="34" charset="0"/>
              <a:buChar char="•"/>
            </a:pPr>
            <a:r>
              <a:rPr lang="en-GB" sz="2400" dirty="0" smtClean="0"/>
              <a:t>Breathing </a:t>
            </a:r>
            <a:endParaRPr lang="en-GB" sz="2400" dirty="0"/>
          </a:p>
          <a:p>
            <a:pPr marL="800100" lvl="1" indent="-342900">
              <a:buClr>
                <a:srgbClr val="0066CD"/>
              </a:buClr>
              <a:buSzPct val="137000"/>
              <a:buFont typeface="Arial" panose="020B0604020202020204" pitchFamily="34" charset="0"/>
              <a:buChar char="•"/>
            </a:pPr>
            <a:r>
              <a:rPr lang="en-GB" sz="2400" dirty="0"/>
              <a:t>5 senses </a:t>
            </a:r>
            <a:endParaRPr lang="en-GB" sz="2400" dirty="0" smtClean="0"/>
          </a:p>
          <a:p>
            <a:pPr marL="800100" lvl="1" indent="-342900">
              <a:buClr>
                <a:srgbClr val="0066CD"/>
              </a:buClr>
              <a:buSzPct val="137000"/>
              <a:buFont typeface="Arial" panose="020B0604020202020204" pitchFamily="34" charset="0"/>
              <a:buChar char="•"/>
            </a:pPr>
            <a:r>
              <a:rPr lang="en-GB" sz="2400" dirty="0" smtClean="0"/>
              <a:t>Relaxing/enjoyable activities 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3264539"/>
            <a:ext cx="3057525" cy="227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919" y="3083563"/>
            <a:ext cx="2638425" cy="2638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8296" y="3264539"/>
            <a:ext cx="2649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Activities I enjoy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________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151E8-24EA-4491-8009-D8B943CC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07" y="484916"/>
            <a:ext cx="7772400" cy="685800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66CD"/>
                </a:solidFill>
              </a:rPr>
              <a:t>Relaxation and calming strategies </a:t>
            </a:r>
            <a:endParaRPr lang="en-GB" sz="3600" b="1" dirty="0">
              <a:solidFill>
                <a:srgbClr val="0066C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307" y="69163"/>
            <a:ext cx="2472267" cy="1111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21988"/>
            <a:ext cx="2709333" cy="7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8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36" y="342632"/>
            <a:ext cx="7772400" cy="936104"/>
          </a:xfrm>
        </p:spPr>
        <p:txBody>
          <a:bodyPr/>
          <a:lstStyle/>
          <a:p>
            <a:r>
              <a:rPr lang="en-GB" sz="4000" b="1" dirty="0" smtClean="0">
                <a:solidFill>
                  <a:srgbClr val="0066CD"/>
                </a:solidFill>
              </a:rPr>
              <a:t>Further reading</a:t>
            </a:r>
            <a:endParaRPr lang="en-GB" sz="4000" b="1" dirty="0">
              <a:solidFill>
                <a:srgbClr val="0066CD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902A4C57-7207-41FD-96B0-7FBCC4C7C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69680" y="1947800"/>
            <a:ext cx="2442249" cy="3370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864" y="188683"/>
            <a:ext cx="2725148" cy="1225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3266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37488"/>
            <a:ext cx="7772400" cy="3895725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Regular </a:t>
            </a:r>
            <a:r>
              <a:rPr lang="en-GB" sz="2000" dirty="0" smtClean="0">
                <a:solidFill>
                  <a:schemeClr val="tx1"/>
                </a:solidFill>
              </a:rPr>
              <a:t>exercise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 good balanced diet remembering the 5 a day rule </a:t>
            </a:r>
            <a:endParaRPr lang="en-GB" sz="2000" dirty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Avoid too much caffeine (coke, coffee, tea, chocolate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Doing things we find relaxing/enjoyable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36" y="342632"/>
            <a:ext cx="7772400" cy="936104"/>
          </a:xfrm>
        </p:spPr>
        <p:txBody>
          <a:bodyPr/>
          <a:lstStyle/>
          <a:p>
            <a:r>
              <a:rPr lang="en-GB" sz="4000" b="1" dirty="0" smtClean="0">
                <a:solidFill>
                  <a:srgbClr val="0066CD"/>
                </a:solidFill>
              </a:rPr>
              <a:t>General Tips to help manage anxiety </a:t>
            </a:r>
            <a:endParaRPr lang="en-GB" sz="4000" b="1" dirty="0">
              <a:solidFill>
                <a:srgbClr val="0066C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266" y="0"/>
            <a:ext cx="2359745" cy="1061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63266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3937" y="335969"/>
            <a:ext cx="7772400" cy="685800"/>
          </a:xfrm>
        </p:spPr>
        <p:txBody>
          <a:bodyPr/>
          <a:lstStyle/>
          <a:p>
            <a:r>
              <a:rPr lang="en-GB" dirty="0" smtClean="0">
                <a:solidFill>
                  <a:srgbClr val="0066CD"/>
                </a:solidFill>
              </a:rPr>
              <a:t>Next steps </a:t>
            </a:r>
            <a:endParaRPr lang="en-GB" dirty="0">
              <a:solidFill>
                <a:srgbClr val="0066C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82861"/>
            <a:ext cx="7772400" cy="3895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If you still have concerns about your child or young persons difficulties further support can be accessed from the Healthy </a:t>
            </a:r>
            <a:r>
              <a:rPr lang="en-GB" sz="2800" dirty="0" smtClean="0">
                <a:solidFill>
                  <a:schemeClr val="tx1"/>
                </a:solidFill>
              </a:rPr>
              <a:t>Minds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MHST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Requests for support can be completed through your child or young person’s Education setting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Discuss with setting Mental Health Lead or Pastoral team who will liaise with 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864" y="194143"/>
            <a:ext cx="2725148" cy="122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6977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448271" cy="3816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202592"/>
            <a:ext cx="7772400" cy="6858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66CD"/>
                </a:solidFill>
              </a:rPr>
              <a:t>Feedback from today and any </a:t>
            </a:r>
            <a:r>
              <a:rPr lang="en-GB" sz="3200" b="1" dirty="0">
                <a:solidFill>
                  <a:srgbClr val="0066CD"/>
                </a:solidFill>
              </a:rPr>
              <a:t>q</a:t>
            </a:r>
            <a:r>
              <a:rPr lang="en-GB" sz="3200" b="1" dirty="0" smtClean="0">
                <a:solidFill>
                  <a:srgbClr val="0066CD"/>
                </a:solidFill>
              </a:rPr>
              <a:t>uestions?</a:t>
            </a:r>
            <a:endParaRPr lang="en-GB" sz="3200" b="1" dirty="0">
              <a:solidFill>
                <a:srgbClr val="0066C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864" y="-22485"/>
            <a:ext cx="2725148" cy="122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63266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58785"/>
            <a:ext cx="7772400" cy="864096"/>
          </a:xfrm>
        </p:spPr>
        <p:txBody>
          <a:bodyPr/>
          <a:lstStyle/>
          <a:p>
            <a:pPr algn="l"/>
            <a:r>
              <a:rPr lang="en-GB" dirty="0" smtClean="0"/>
              <a:t>What is Anxiety?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38" y="1665480"/>
            <a:ext cx="8353300" cy="4592816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 </a:t>
            </a:r>
            <a:r>
              <a:rPr lang="en-GB" sz="2400" b="1" dirty="0" smtClean="0">
                <a:solidFill>
                  <a:schemeClr val="tx1"/>
                </a:solidFill>
              </a:rPr>
              <a:t>normal </a:t>
            </a:r>
            <a:r>
              <a:rPr lang="en-GB" sz="2400" dirty="0" smtClean="0">
                <a:solidFill>
                  <a:schemeClr val="tx1"/>
                </a:solidFill>
              </a:rPr>
              <a:t>emotion that everyone experiences in their lives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 </a:t>
            </a:r>
            <a:r>
              <a:rPr lang="en-GB" sz="2400" dirty="0">
                <a:solidFill>
                  <a:schemeClr val="tx1"/>
                </a:solidFill>
              </a:rPr>
              <a:t>feeling of unease, </a:t>
            </a:r>
            <a:r>
              <a:rPr lang="en-GB" sz="2400" dirty="0" err="1" smtClean="0">
                <a:solidFill>
                  <a:schemeClr val="tx1"/>
                </a:solidFill>
              </a:rPr>
              <a:t>eg</a:t>
            </a:r>
            <a:r>
              <a:rPr lang="en-GB" sz="2400" dirty="0" smtClean="0">
                <a:solidFill>
                  <a:schemeClr val="tx1"/>
                </a:solidFill>
              </a:rPr>
              <a:t>. worry/fear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It can sometimes get out of control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it can affect our daily lives making it difficult to do certain things. </a:t>
            </a:r>
          </a:p>
          <a:p>
            <a:pPr marL="0" indent="0" algn="ctr">
              <a:buNone/>
            </a:pPr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43" y="4052564"/>
            <a:ext cx="13049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32" y="4052563"/>
            <a:ext cx="1381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1" y="188054"/>
            <a:ext cx="2157189" cy="122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2008"/>
            <a:ext cx="2732879" cy="122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61" y="730976"/>
            <a:ext cx="7772400" cy="6858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66CD"/>
                </a:solidFill>
              </a:rPr>
              <a:t>Fight vs Flight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188" y="1777527"/>
            <a:ext cx="7772400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000" u="sng" dirty="0">
                <a:hlinkClick r:id="rId3"/>
              </a:rPr>
              <a:t>https://www.youtube.com/watch?v=SJhcn7Q0-LU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21369"/>
            <a:ext cx="7098754" cy="2340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06859"/>
            <a:ext cx="2725148" cy="781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864" y="72403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0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93" y="1057447"/>
            <a:ext cx="7772400" cy="685800"/>
          </a:xfrm>
        </p:spPr>
        <p:txBody>
          <a:bodyPr/>
          <a:lstStyle/>
          <a:p>
            <a:r>
              <a:rPr lang="en-GB" dirty="0" smtClean="0"/>
              <a:t>There’s many different forms of anxiety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5293" y="2631255"/>
            <a:ext cx="86516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800" b="1" dirty="0" smtClean="0"/>
              <a:t>Social anxiety – </a:t>
            </a:r>
            <a:r>
              <a:rPr lang="en-GB" sz="2800" dirty="0" smtClean="0"/>
              <a:t>worries and fears linked to social situations including – school, shops, playing out</a:t>
            </a:r>
            <a:r>
              <a:rPr lang="en-GB" sz="2800" b="1" dirty="0" smtClean="0"/>
              <a:t> </a:t>
            </a:r>
            <a:endParaRPr lang="en-GB" sz="2800" b="1" dirty="0"/>
          </a:p>
          <a:p>
            <a:pPr>
              <a:buClr>
                <a:srgbClr val="FF0000"/>
              </a:buClr>
            </a:pPr>
            <a:r>
              <a:rPr lang="en-GB" sz="2800" b="1" dirty="0" smtClean="0"/>
              <a:t>Generalised anxiety – </a:t>
            </a:r>
            <a:r>
              <a:rPr lang="en-GB" sz="2800" dirty="0" smtClean="0"/>
              <a:t>lots of different worries and fears. Constantly worrying about something.</a:t>
            </a:r>
            <a:endParaRPr lang="en-GB" sz="2800" b="1" dirty="0"/>
          </a:p>
          <a:p>
            <a:pPr>
              <a:buClr>
                <a:srgbClr val="FF0000"/>
              </a:buClr>
            </a:pPr>
            <a:r>
              <a:rPr lang="en-GB" sz="2800" b="1" dirty="0" smtClean="0"/>
              <a:t>Separation anxiety – </a:t>
            </a:r>
            <a:r>
              <a:rPr lang="en-GB" sz="2800" dirty="0" smtClean="0"/>
              <a:t>worries about leaving their trusted person.  Feelings of not being able to cope with out them.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040608-77E1-4E57-8688-A6663E865BBB}"/>
              </a:ext>
            </a:extLst>
          </p:cNvPr>
          <p:cNvSpPr txBox="1"/>
          <p:nvPr/>
        </p:nvSpPr>
        <p:spPr>
          <a:xfrm>
            <a:off x="5825447" y="821933"/>
            <a:ext cx="3205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7C571C-2446-419E-AC44-FADBAB6E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6DD98D-D7F9-4390-BCCB-449E5BFF8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97" y="6473919"/>
            <a:ext cx="2503503" cy="384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497" y="0"/>
            <a:ext cx="2508113" cy="1127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93" y="5367867"/>
            <a:ext cx="2459728" cy="11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69"/>
    </mc:Choice>
    <mc:Fallback xmlns="">
      <p:transition spd="slow" advTm="1212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075" y="1026754"/>
            <a:ext cx="82238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</a:pPr>
            <a:r>
              <a:rPr lang="en-GB" sz="2800" b="1" dirty="0" smtClean="0"/>
              <a:t>Panic – </a:t>
            </a:r>
            <a:r>
              <a:rPr lang="en-GB" sz="2800" dirty="0" smtClean="0"/>
              <a:t>experiencing extreme physical symptoms</a:t>
            </a:r>
          </a:p>
          <a:p>
            <a:pPr>
              <a:buClr>
                <a:srgbClr val="FF0000"/>
              </a:buClr>
            </a:pPr>
            <a:r>
              <a:rPr lang="en-GB" sz="2800" b="1" dirty="0" smtClean="0"/>
              <a:t>Low mood – </a:t>
            </a:r>
            <a:r>
              <a:rPr lang="en-GB" sz="2800" dirty="0" smtClean="0"/>
              <a:t>feelings of not a sense of enjoyment out of life</a:t>
            </a:r>
          </a:p>
          <a:p>
            <a:pPr>
              <a:buClr>
                <a:srgbClr val="FF0000"/>
              </a:buClr>
            </a:pPr>
            <a:r>
              <a:rPr lang="en-GB" sz="2800" b="1" dirty="0" smtClean="0"/>
              <a:t>Other - </a:t>
            </a:r>
            <a:endParaRPr lang="en-GB" sz="2800" b="1" dirty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Specific Phobia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Health </a:t>
            </a:r>
            <a:r>
              <a:rPr lang="en-GB" sz="2800" dirty="0" smtClean="0"/>
              <a:t>Anxiety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OCD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040608-77E1-4E57-8688-A6663E865BBB}"/>
              </a:ext>
            </a:extLst>
          </p:cNvPr>
          <p:cNvSpPr txBox="1"/>
          <p:nvPr/>
        </p:nvSpPr>
        <p:spPr>
          <a:xfrm>
            <a:off x="5825447" y="821933"/>
            <a:ext cx="3205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7C571C-2446-419E-AC44-FADBAB6E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16DD98D-D7F9-4390-BCCB-449E5BFF8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97" y="6473919"/>
            <a:ext cx="2503503" cy="384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497" y="0"/>
            <a:ext cx="2508113" cy="1127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93" y="5248517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69"/>
    </mc:Choice>
    <mc:Fallback xmlns="">
      <p:transition spd="slow" advTm="12126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451798"/>
            <a:ext cx="7772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9pPr>
          </a:lstStyle>
          <a:p>
            <a:r>
              <a:rPr lang="en-GB" sz="3600" kern="0" dirty="0" smtClean="0">
                <a:solidFill>
                  <a:schemeClr val="tx1"/>
                </a:solidFill>
              </a:rPr>
              <a:t>The Vicious Cycle…</a:t>
            </a:r>
            <a:endParaRPr lang="en-GB" sz="3600" kern="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380464" y="1566839"/>
            <a:ext cx="3024336" cy="12832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972752" y="3173034"/>
            <a:ext cx="2736304" cy="91345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44160" y="2919119"/>
            <a:ext cx="2736304" cy="15653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24480" y="4484424"/>
            <a:ext cx="2736304" cy="100709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464" y="1531379"/>
            <a:ext cx="30243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u="sng" dirty="0" smtClean="0">
                <a:solidFill>
                  <a:srgbClr val="000000"/>
                </a:solidFill>
              </a:rPr>
              <a:t>Thoughts</a:t>
            </a:r>
            <a:endParaRPr lang="en-GB" sz="1600" i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000000"/>
                </a:solidFill>
              </a:rPr>
              <a:t>What if I have to speak out and everyone stares at me 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 smtClean="0">
                <a:solidFill>
                  <a:srgbClr val="000000"/>
                </a:solidFill>
              </a:rPr>
              <a:t>They will judge me and laugh at me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3300" y="331705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u="sng" dirty="0" smtClean="0">
                <a:solidFill>
                  <a:srgbClr val="000000"/>
                </a:solidFill>
              </a:rPr>
              <a:t>Emotions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00"/>
                </a:solidFill>
              </a:rPr>
              <a:t>Scared, nervous </a:t>
            </a: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479" y="4503550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u="sng" dirty="0" smtClean="0">
                <a:solidFill>
                  <a:srgbClr val="000000"/>
                </a:solidFill>
              </a:rPr>
              <a:t>Behaviours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00"/>
                </a:solidFill>
              </a:rPr>
              <a:t>Keep quiet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00"/>
                </a:solidFill>
              </a:rPr>
              <a:t>Ask not to go </a:t>
            </a:r>
            <a:endParaRPr lang="en-GB" sz="1800" i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176" y="3029019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u="sng" dirty="0" smtClean="0">
                <a:solidFill>
                  <a:srgbClr val="000000"/>
                </a:solidFill>
              </a:rPr>
              <a:t>Physical symptoms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00"/>
                </a:solidFill>
              </a:rPr>
              <a:t>Sore tummy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i="1" dirty="0" smtClean="0">
                <a:solidFill>
                  <a:srgbClr val="000000"/>
                </a:solidFill>
              </a:rPr>
              <a:t>Shaky </a:t>
            </a:r>
            <a:endParaRPr lang="en-GB" sz="1800" i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i="1" dirty="0" smtClean="0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 i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156328" y="1804883"/>
            <a:ext cx="1224136" cy="1045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404800" y="4086492"/>
            <a:ext cx="1080120" cy="977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404800" y="1804883"/>
            <a:ext cx="1368152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2444360" y="4484423"/>
            <a:ext cx="936104" cy="5608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884520" y="3461067"/>
            <a:ext cx="18722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892632" y="3029019"/>
            <a:ext cx="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4A029C-818E-4483-9663-473C58EDB6AB}"/>
              </a:ext>
            </a:extLst>
          </p:cNvPr>
          <p:cNvSpPr txBox="1"/>
          <p:nvPr/>
        </p:nvSpPr>
        <p:spPr>
          <a:xfrm>
            <a:off x="5938463" y="801384"/>
            <a:ext cx="2969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C2A27C-82EB-45F1-A544-1D3DC3691951}"/>
              </a:ext>
            </a:extLst>
          </p:cNvPr>
          <p:cNvSpPr txBox="1"/>
          <p:nvPr/>
        </p:nvSpPr>
        <p:spPr>
          <a:xfrm>
            <a:off x="6424864" y="6488668"/>
            <a:ext cx="2626670" cy="369332"/>
          </a:xfrm>
          <a:prstGeom prst="rect">
            <a:avLst/>
          </a:prstGeom>
          <a:solidFill>
            <a:srgbClr val="0066CD"/>
          </a:solidFill>
          <a:ln>
            <a:solidFill>
              <a:srgbClr val="0066C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C38F0C-ECF1-4297-942C-CB8A5B2D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" y="5214012"/>
            <a:ext cx="2725148" cy="1225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800" y="107020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0040608-77E1-4E57-8688-A6663E865BBB}"/>
              </a:ext>
            </a:extLst>
          </p:cNvPr>
          <p:cNvSpPr txBox="1"/>
          <p:nvPr/>
        </p:nvSpPr>
        <p:spPr>
          <a:xfrm>
            <a:off x="5825447" y="821933"/>
            <a:ext cx="3205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10" name="Content Placeholder 2"/>
          <p:cNvGrpSpPr/>
          <p:nvPr/>
        </p:nvGrpSpPr>
        <p:grpSpPr>
          <a:xfrm>
            <a:off x="257259" y="1446111"/>
            <a:ext cx="8886742" cy="4446234"/>
            <a:chOff x="-376243" y="1753880"/>
            <a:chExt cx="10229527" cy="5201054"/>
          </a:xfrm>
        </p:grpSpPr>
        <p:sp>
          <p:nvSpPr>
            <p:cNvPr id="11" name="Freeform: Shape 8"/>
            <p:cNvSpPr/>
            <p:nvPr/>
          </p:nvSpPr>
          <p:spPr>
            <a:xfrm>
              <a:off x="-269566" y="3257767"/>
              <a:ext cx="1767063" cy="11228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51562"/>
                <a:gd name="f7" fmla="val 678600"/>
                <a:gd name="f8" fmla="val 113102"/>
                <a:gd name="f9" fmla="val 50637"/>
                <a:gd name="f10" fmla="val 6038460"/>
                <a:gd name="f11" fmla="val 6100925"/>
                <a:gd name="f12" fmla="val 565498"/>
                <a:gd name="f13" fmla="val 627963"/>
                <a:gd name="f14" fmla="+- 0 0 -90"/>
                <a:gd name="f15" fmla="*/ f3 1 6151562"/>
                <a:gd name="f16" fmla="*/ f4 1 678600"/>
                <a:gd name="f17" fmla="+- f7 0 f5"/>
                <a:gd name="f18" fmla="+- f6 0 f5"/>
                <a:gd name="f19" fmla="*/ f14 f0 1"/>
                <a:gd name="f20" fmla="*/ f18 1 6151562"/>
                <a:gd name="f21" fmla="*/ f17 1 678600"/>
                <a:gd name="f22" fmla="*/ 0 f18 1"/>
                <a:gd name="f23" fmla="*/ 113102 f17 1"/>
                <a:gd name="f24" fmla="*/ 113102 f18 1"/>
                <a:gd name="f25" fmla="*/ 0 f17 1"/>
                <a:gd name="f26" fmla="*/ 6038460 f18 1"/>
                <a:gd name="f27" fmla="*/ 6151562 f18 1"/>
                <a:gd name="f28" fmla="*/ 565498 f17 1"/>
                <a:gd name="f29" fmla="*/ 678600 f17 1"/>
                <a:gd name="f30" fmla="*/ f19 1 f2"/>
                <a:gd name="f31" fmla="*/ f22 1 6151562"/>
                <a:gd name="f32" fmla="*/ f23 1 678600"/>
                <a:gd name="f33" fmla="*/ f24 1 6151562"/>
                <a:gd name="f34" fmla="*/ f25 1 678600"/>
                <a:gd name="f35" fmla="*/ f26 1 6151562"/>
                <a:gd name="f36" fmla="*/ f27 1 6151562"/>
                <a:gd name="f37" fmla="*/ f28 1 678600"/>
                <a:gd name="f38" fmla="*/ f29 1 678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51562" h="678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solid"/>
            </a:ln>
          </p:spPr>
          <p:txBody>
            <a:bodyPr vert="horz" wrap="square" lIns="143615" tIns="143615" rIns="143615" bIns="143615" anchor="ctr" anchorCtr="0" compatLnSpc="1"/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 dirty="0">
                  <a:solidFill>
                    <a:srgbClr val="FFFFFF"/>
                  </a:solidFill>
                  <a:uFillTx/>
                  <a:latin typeface="Gill Sans MT"/>
                </a:rPr>
                <a:t>Feeling</a:t>
              </a:r>
              <a:r>
                <a:rPr lang="en-US" sz="2000" b="0" i="0" u="none" strike="noStrike" kern="1200" cap="none" spc="0" dirty="0">
                  <a:solidFill>
                    <a:srgbClr val="FFFFFF"/>
                  </a:solidFill>
                  <a:uFillTx/>
                  <a:latin typeface="Gill Sans MT"/>
                </a:rPr>
                <a:t> sick</a:t>
              </a:r>
              <a:endPara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2" name="Freeform: Shape 9"/>
            <p:cNvSpPr/>
            <p:nvPr/>
          </p:nvSpPr>
          <p:spPr>
            <a:xfrm>
              <a:off x="199970" y="1918038"/>
              <a:ext cx="2038215" cy="834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51562"/>
                <a:gd name="f7" fmla="val 678600"/>
                <a:gd name="f8" fmla="val 113102"/>
                <a:gd name="f9" fmla="val 50637"/>
                <a:gd name="f10" fmla="val 6038460"/>
                <a:gd name="f11" fmla="val 6100925"/>
                <a:gd name="f12" fmla="val 565498"/>
                <a:gd name="f13" fmla="val 627963"/>
                <a:gd name="f14" fmla="+- 0 0 -90"/>
                <a:gd name="f15" fmla="*/ f3 1 6151562"/>
                <a:gd name="f16" fmla="*/ f4 1 678600"/>
                <a:gd name="f17" fmla="+- f7 0 f5"/>
                <a:gd name="f18" fmla="+- f6 0 f5"/>
                <a:gd name="f19" fmla="*/ f14 f0 1"/>
                <a:gd name="f20" fmla="*/ f18 1 6151562"/>
                <a:gd name="f21" fmla="*/ f17 1 678600"/>
                <a:gd name="f22" fmla="*/ 0 f18 1"/>
                <a:gd name="f23" fmla="*/ 113102 f17 1"/>
                <a:gd name="f24" fmla="*/ 113102 f18 1"/>
                <a:gd name="f25" fmla="*/ 0 f17 1"/>
                <a:gd name="f26" fmla="*/ 6038460 f18 1"/>
                <a:gd name="f27" fmla="*/ 6151562 f18 1"/>
                <a:gd name="f28" fmla="*/ 565498 f17 1"/>
                <a:gd name="f29" fmla="*/ 678600 f17 1"/>
                <a:gd name="f30" fmla="*/ f19 1 f2"/>
                <a:gd name="f31" fmla="*/ f22 1 6151562"/>
                <a:gd name="f32" fmla="*/ f23 1 678600"/>
                <a:gd name="f33" fmla="*/ f24 1 6151562"/>
                <a:gd name="f34" fmla="*/ f25 1 678600"/>
                <a:gd name="f35" fmla="*/ f26 1 6151562"/>
                <a:gd name="f36" fmla="*/ f27 1 6151562"/>
                <a:gd name="f37" fmla="*/ f28 1 678600"/>
                <a:gd name="f38" fmla="*/ f29 1 678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51562" h="678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solid"/>
            </a:ln>
          </p:spPr>
          <p:txBody>
            <a:bodyPr vert="horz" wrap="square" lIns="143615" tIns="143615" rIns="143615" bIns="143615" anchor="ctr" anchorCtr="0" compatLnSpc="1"/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dirty="0">
                  <a:solidFill>
                    <a:srgbClr val="FFFFFF"/>
                  </a:solidFill>
                  <a:latin typeface="Gill Sans MT"/>
                </a:rPr>
                <a:t>Heart beating faster</a:t>
              </a:r>
              <a:endPara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3" name="Freeform: Shape 10"/>
            <p:cNvSpPr/>
            <p:nvPr/>
          </p:nvSpPr>
          <p:spPr>
            <a:xfrm>
              <a:off x="4772146" y="6373504"/>
              <a:ext cx="1261151" cy="581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51562"/>
                <a:gd name="f7" fmla="val 678600"/>
                <a:gd name="f8" fmla="val 113102"/>
                <a:gd name="f9" fmla="val 50637"/>
                <a:gd name="f10" fmla="val 6038460"/>
                <a:gd name="f11" fmla="val 6100925"/>
                <a:gd name="f12" fmla="val 565498"/>
                <a:gd name="f13" fmla="val 627963"/>
                <a:gd name="f14" fmla="+- 0 0 -90"/>
                <a:gd name="f15" fmla="*/ f3 1 6151562"/>
                <a:gd name="f16" fmla="*/ f4 1 678600"/>
                <a:gd name="f17" fmla="+- f7 0 f5"/>
                <a:gd name="f18" fmla="+- f6 0 f5"/>
                <a:gd name="f19" fmla="*/ f14 f0 1"/>
                <a:gd name="f20" fmla="*/ f18 1 6151562"/>
                <a:gd name="f21" fmla="*/ f17 1 678600"/>
                <a:gd name="f22" fmla="*/ 0 f18 1"/>
                <a:gd name="f23" fmla="*/ 113102 f17 1"/>
                <a:gd name="f24" fmla="*/ 113102 f18 1"/>
                <a:gd name="f25" fmla="*/ 0 f17 1"/>
                <a:gd name="f26" fmla="*/ 6038460 f18 1"/>
                <a:gd name="f27" fmla="*/ 6151562 f18 1"/>
                <a:gd name="f28" fmla="*/ 565498 f17 1"/>
                <a:gd name="f29" fmla="*/ 678600 f17 1"/>
                <a:gd name="f30" fmla="*/ f19 1 f2"/>
                <a:gd name="f31" fmla="*/ f22 1 6151562"/>
                <a:gd name="f32" fmla="*/ f23 1 678600"/>
                <a:gd name="f33" fmla="*/ f24 1 6151562"/>
                <a:gd name="f34" fmla="*/ f25 1 678600"/>
                <a:gd name="f35" fmla="*/ f26 1 6151562"/>
                <a:gd name="f36" fmla="*/ f27 1 6151562"/>
                <a:gd name="f37" fmla="*/ f28 1 678600"/>
                <a:gd name="f38" fmla="*/ f29 1 678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51562" h="678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solid"/>
            </a:ln>
          </p:spPr>
          <p:txBody>
            <a:bodyPr vert="horz" wrap="square" lIns="143615" tIns="143615" rIns="143615" bIns="143615" anchor="ctr" anchorCtr="0" compatLnSpc="1"/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kern="0" dirty="0">
                  <a:solidFill>
                    <a:srgbClr val="FFFFFF"/>
                  </a:solidFill>
                  <a:latin typeface="Gill Sans MT"/>
                </a:rPr>
                <a:t>Shaky</a:t>
              </a:r>
              <a:endPara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4" name="Freeform: Shape 11"/>
            <p:cNvSpPr/>
            <p:nvPr/>
          </p:nvSpPr>
          <p:spPr>
            <a:xfrm>
              <a:off x="-376243" y="5723514"/>
              <a:ext cx="2386572" cy="581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51562"/>
                <a:gd name="f7" fmla="val 678600"/>
                <a:gd name="f8" fmla="val 113102"/>
                <a:gd name="f9" fmla="val 50637"/>
                <a:gd name="f10" fmla="val 6038460"/>
                <a:gd name="f11" fmla="val 6100925"/>
                <a:gd name="f12" fmla="val 565498"/>
                <a:gd name="f13" fmla="val 627963"/>
                <a:gd name="f14" fmla="+- 0 0 -90"/>
                <a:gd name="f15" fmla="*/ f3 1 6151562"/>
                <a:gd name="f16" fmla="*/ f4 1 678600"/>
                <a:gd name="f17" fmla="+- f7 0 f5"/>
                <a:gd name="f18" fmla="+- f6 0 f5"/>
                <a:gd name="f19" fmla="*/ f14 f0 1"/>
                <a:gd name="f20" fmla="*/ f18 1 6151562"/>
                <a:gd name="f21" fmla="*/ f17 1 678600"/>
                <a:gd name="f22" fmla="*/ 0 f18 1"/>
                <a:gd name="f23" fmla="*/ 113102 f17 1"/>
                <a:gd name="f24" fmla="*/ 113102 f18 1"/>
                <a:gd name="f25" fmla="*/ 0 f17 1"/>
                <a:gd name="f26" fmla="*/ 6038460 f18 1"/>
                <a:gd name="f27" fmla="*/ 6151562 f18 1"/>
                <a:gd name="f28" fmla="*/ 565498 f17 1"/>
                <a:gd name="f29" fmla="*/ 678600 f17 1"/>
                <a:gd name="f30" fmla="*/ f19 1 f2"/>
                <a:gd name="f31" fmla="*/ f22 1 6151562"/>
                <a:gd name="f32" fmla="*/ f23 1 678600"/>
                <a:gd name="f33" fmla="*/ f24 1 6151562"/>
                <a:gd name="f34" fmla="*/ f25 1 678600"/>
                <a:gd name="f35" fmla="*/ f26 1 6151562"/>
                <a:gd name="f36" fmla="*/ f27 1 6151562"/>
                <a:gd name="f37" fmla="*/ f28 1 678600"/>
                <a:gd name="f38" fmla="*/ f29 1 678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51562" h="678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solid"/>
            </a:ln>
          </p:spPr>
          <p:txBody>
            <a:bodyPr vert="horz" wrap="square" lIns="143615" tIns="143615" rIns="143615" bIns="143615" anchor="ctr" anchorCtr="0" compatLnSpc="1"/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dirty="0">
                  <a:solidFill>
                    <a:srgbClr val="FFFFFF"/>
                  </a:solidFill>
                  <a:latin typeface="Gill Sans MT"/>
                </a:rPr>
                <a:t>Disturbed sleep</a:t>
              </a:r>
              <a:endPara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5" name="Freeform: Shape 12"/>
            <p:cNvSpPr/>
            <p:nvPr/>
          </p:nvSpPr>
          <p:spPr>
            <a:xfrm>
              <a:off x="7306111" y="1753880"/>
              <a:ext cx="1156301" cy="581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51562"/>
                <a:gd name="f7" fmla="val 678600"/>
                <a:gd name="f8" fmla="val 113102"/>
                <a:gd name="f9" fmla="val 50637"/>
                <a:gd name="f10" fmla="val 6038460"/>
                <a:gd name="f11" fmla="val 6100925"/>
                <a:gd name="f12" fmla="val 565498"/>
                <a:gd name="f13" fmla="val 627963"/>
                <a:gd name="f14" fmla="+- 0 0 -90"/>
                <a:gd name="f15" fmla="*/ f3 1 6151562"/>
                <a:gd name="f16" fmla="*/ f4 1 678600"/>
                <a:gd name="f17" fmla="+- f7 0 f5"/>
                <a:gd name="f18" fmla="+- f6 0 f5"/>
                <a:gd name="f19" fmla="*/ f14 f0 1"/>
                <a:gd name="f20" fmla="*/ f18 1 6151562"/>
                <a:gd name="f21" fmla="*/ f17 1 678600"/>
                <a:gd name="f22" fmla="*/ 0 f18 1"/>
                <a:gd name="f23" fmla="*/ 113102 f17 1"/>
                <a:gd name="f24" fmla="*/ 113102 f18 1"/>
                <a:gd name="f25" fmla="*/ 0 f17 1"/>
                <a:gd name="f26" fmla="*/ 6038460 f18 1"/>
                <a:gd name="f27" fmla="*/ 6151562 f18 1"/>
                <a:gd name="f28" fmla="*/ 565498 f17 1"/>
                <a:gd name="f29" fmla="*/ 678600 f17 1"/>
                <a:gd name="f30" fmla="*/ f19 1 f2"/>
                <a:gd name="f31" fmla="*/ f22 1 6151562"/>
                <a:gd name="f32" fmla="*/ f23 1 678600"/>
                <a:gd name="f33" fmla="*/ f24 1 6151562"/>
                <a:gd name="f34" fmla="*/ f25 1 678600"/>
                <a:gd name="f35" fmla="*/ f26 1 6151562"/>
                <a:gd name="f36" fmla="*/ f27 1 6151562"/>
                <a:gd name="f37" fmla="*/ f28 1 678600"/>
                <a:gd name="f38" fmla="*/ f29 1 678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51562" h="678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solid"/>
            </a:ln>
          </p:spPr>
          <p:txBody>
            <a:bodyPr vert="horz" wrap="square" lIns="143615" tIns="143615" rIns="143615" bIns="143615" anchor="ctr" anchorCtr="0" compatLnSpc="1"/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kern="0" dirty="0">
                  <a:solidFill>
                    <a:srgbClr val="FFFFFF"/>
                  </a:solidFill>
                  <a:latin typeface="Gill Sans MT"/>
                </a:rPr>
                <a:t>Hot</a:t>
              </a:r>
              <a:endPara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6" name="Freeform: Shape 13"/>
            <p:cNvSpPr/>
            <p:nvPr/>
          </p:nvSpPr>
          <p:spPr>
            <a:xfrm>
              <a:off x="7367395" y="5399618"/>
              <a:ext cx="2378528" cy="581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51562"/>
                <a:gd name="f7" fmla="val 678600"/>
                <a:gd name="f8" fmla="val 113102"/>
                <a:gd name="f9" fmla="val 50637"/>
                <a:gd name="f10" fmla="val 6038460"/>
                <a:gd name="f11" fmla="val 6100925"/>
                <a:gd name="f12" fmla="val 565498"/>
                <a:gd name="f13" fmla="val 627963"/>
                <a:gd name="f14" fmla="+- 0 0 -90"/>
                <a:gd name="f15" fmla="*/ f3 1 6151562"/>
                <a:gd name="f16" fmla="*/ f4 1 678600"/>
                <a:gd name="f17" fmla="+- f7 0 f5"/>
                <a:gd name="f18" fmla="+- f6 0 f5"/>
                <a:gd name="f19" fmla="*/ f14 f0 1"/>
                <a:gd name="f20" fmla="*/ f18 1 6151562"/>
                <a:gd name="f21" fmla="*/ f17 1 678600"/>
                <a:gd name="f22" fmla="*/ 0 f18 1"/>
                <a:gd name="f23" fmla="*/ 113102 f17 1"/>
                <a:gd name="f24" fmla="*/ 113102 f18 1"/>
                <a:gd name="f25" fmla="*/ 0 f17 1"/>
                <a:gd name="f26" fmla="*/ 6038460 f18 1"/>
                <a:gd name="f27" fmla="*/ 6151562 f18 1"/>
                <a:gd name="f28" fmla="*/ 565498 f17 1"/>
                <a:gd name="f29" fmla="*/ 678600 f17 1"/>
                <a:gd name="f30" fmla="*/ f19 1 f2"/>
                <a:gd name="f31" fmla="*/ f22 1 6151562"/>
                <a:gd name="f32" fmla="*/ f23 1 678600"/>
                <a:gd name="f33" fmla="*/ f24 1 6151562"/>
                <a:gd name="f34" fmla="*/ f25 1 678600"/>
                <a:gd name="f35" fmla="*/ f26 1 6151562"/>
                <a:gd name="f36" fmla="*/ f27 1 6151562"/>
                <a:gd name="f37" fmla="*/ f28 1 678600"/>
                <a:gd name="f38" fmla="*/ f29 1 678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51562" h="678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solid"/>
            </a:ln>
          </p:spPr>
          <p:txBody>
            <a:bodyPr vert="horz" wrap="square" lIns="143615" tIns="143615" rIns="143615" bIns="143615" anchor="ctr" anchorCtr="0" compatLnSpc="1"/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dirty="0">
                  <a:solidFill>
                    <a:srgbClr val="FFFFFF"/>
                  </a:solidFill>
                  <a:latin typeface="Gill Sans MT"/>
                </a:rPr>
                <a:t>Struggling to concentrate</a:t>
              </a:r>
              <a:endParaRPr lang="en-US" sz="2400" b="0" i="0" u="none" strike="noStrike" kern="1200" cap="none" spc="0" baseline="0" dirty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  <p:sp>
          <p:nvSpPr>
            <p:cNvPr id="17" name="Freeform: Shape 14"/>
            <p:cNvSpPr/>
            <p:nvPr/>
          </p:nvSpPr>
          <p:spPr>
            <a:xfrm>
              <a:off x="7432676" y="3566047"/>
              <a:ext cx="2420608" cy="581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51562"/>
                <a:gd name="f7" fmla="val 678600"/>
                <a:gd name="f8" fmla="val 113102"/>
                <a:gd name="f9" fmla="val 50637"/>
                <a:gd name="f10" fmla="val 6038460"/>
                <a:gd name="f11" fmla="val 6100925"/>
                <a:gd name="f12" fmla="val 565498"/>
                <a:gd name="f13" fmla="val 627963"/>
                <a:gd name="f14" fmla="+- 0 0 -90"/>
                <a:gd name="f15" fmla="*/ f3 1 6151562"/>
                <a:gd name="f16" fmla="*/ f4 1 678600"/>
                <a:gd name="f17" fmla="+- f7 0 f5"/>
                <a:gd name="f18" fmla="+- f6 0 f5"/>
                <a:gd name="f19" fmla="*/ f14 f0 1"/>
                <a:gd name="f20" fmla="*/ f18 1 6151562"/>
                <a:gd name="f21" fmla="*/ f17 1 678600"/>
                <a:gd name="f22" fmla="*/ 0 f18 1"/>
                <a:gd name="f23" fmla="*/ 113102 f17 1"/>
                <a:gd name="f24" fmla="*/ 113102 f18 1"/>
                <a:gd name="f25" fmla="*/ 0 f17 1"/>
                <a:gd name="f26" fmla="*/ 6038460 f18 1"/>
                <a:gd name="f27" fmla="*/ 6151562 f18 1"/>
                <a:gd name="f28" fmla="*/ 565498 f17 1"/>
                <a:gd name="f29" fmla="*/ 678600 f17 1"/>
                <a:gd name="f30" fmla="*/ f19 1 f2"/>
                <a:gd name="f31" fmla="*/ f22 1 6151562"/>
                <a:gd name="f32" fmla="*/ f23 1 678600"/>
                <a:gd name="f33" fmla="*/ f24 1 6151562"/>
                <a:gd name="f34" fmla="*/ f25 1 678600"/>
                <a:gd name="f35" fmla="*/ f26 1 6151562"/>
                <a:gd name="f36" fmla="*/ f27 1 6151562"/>
                <a:gd name="f37" fmla="*/ f28 1 678600"/>
                <a:gd name="f38" fmla="*/ f29 1 678600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6151562" h="67860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solid"/>
            </a:ln>
          </p:spPr>
          <p:txBody>
            <a:bodyPr vert="horz" wrap="square" lIns="143615" tIns="143615" rIns="143615" bIns="143615" anchor="ctr" anchorCtr="0" compatLnSpc="1"/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dirty="0">
                  <a:solidFill>
                    <a:srgbClr val="FFFFFF"/>
                  </a:solidFill>
                  <a:latin typeface="Gill Sans MT"/>
                </a:rPr>
                <a:t>Headache</a:t>
              </a:r>
              <a:endPara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Gill Sans MT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49933" y="795544"/>
            <a:ext cx="8532812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D9E34"/>
                </a:solidFill>
                <a:latin typeface="Arial" pitchFamily="100" charset="0"/>
                <a:ea typeface="ＭＳ Ｐゴシック" pitchFamily="100" charset="-128"/>
                <a:cs typeface="ＭＳ Ｐゴシック" pitchFamily="100" charset="-128"/>
              </a:defRPr>
            </a:lvl9pPr>
          </a:lstStyle>
          <a:p>
            <a:pPr algn="ctr"/>
            <a:r>
              <a:rPr lang="en-GB" sz="2800" kern="0" dirty="0" smtClean="0"/>
              <a:t>Physical symptoms</a:t>
            </a:r>
            <a:endParaRPr lang="en-GB" sz="2800" kern="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67C571C-2446-419E-AC44-FADBAB6E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16DD98D-D7F9-4390-BCCB-449E5BFF8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97" y="6473919"/>
            <a:ext cx="2503503" cy="384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52" y="1586445"/>
            <a:ext cx="3676957" cy="3750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04" y="5298007"/>
            <a:ext cx="2725148" cy="1175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853" y="0"/>
            <a:ext cx="2725148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95"/>
    </mc:Choice>
    <mc:Fallback xmlns="">
      <p:transition spd="slow" advTm="590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040608-77E1-4E57-8688-A6663E865BBB}"/>
              </a:ext>
            </a:extLst>
          </p:cNvPr>
          <p:cNvSpPr txBox="1"/>
          <p:nvPr/>
        </p:nvSpPr>
        <p:spPr>
          <a:xfrm>
            <a:off x="5825447" y="806844"/>
            <a:ext cx="3205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6DD98D-D7F9-4390-BCCB-449E5BFF8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497" y="6473919"/>
            <a:ext cx="2503503" cy="38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67C571C-2446-419E-AC44-FADBAB6EA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086" y="243261"/>
            <a:ext cx="1944914" cy="5635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11560" y="741692"/>
            <a:ext cx="7772400" cy="6858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0" i="0" kern="1200" spc="-100">
                <a:solidFill>
                  <a:srgbClr val="0066CD"/>
                </a:solidFill>
                <a:latin typeface="R Frutiger Roman"/>
                <a:ea typeface="MS PGothic" pitchFamily="34" charset="-128"/>
                <a:cs typeface="R Frutiger Roman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dirty="0" smtClean="0"/>
              <a:t>Feelings and Behaviour related to </a:t>
            </a:r>
            <a:r>
              <a:rPr lang="en-GB" dirty="0" smtClean="0"/>
              <a:t>Anxiety and worries</a:t>
            </a:r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5322" y="1498283"/>
            <a:ext cx="7772400" cy="3895725"/>
          </a:xfrm>
          <a:prstGeom prst="rect">
            <a:avLst/>
          </a:prstGeom>
        </p:spPr>
        <p:txBody>
          <a:bodyPr numCol="2"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ea typeface="MS PGothic" pitchFamily="34" charset="-128"/>
                <a:cs typeface="R Frutiger Roman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 Frutiger Roman"/>
                <a:ea typeface="MS PGothic" pitchFamily="34" charset="-128"/>
                <a:cs typeface="R Frutiger Roman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 Frutiger Roman"/>
                <a:ea typeface="MS PGothic" pitchFamily="34" charset="-128"/>
                <a:cs typeface="R Frutiger Roman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 Frutiger Roman"/>
                <a:ea typeface="MS PGothic" pitchFamily="34" charset="-128"/>
                <a:cs typeface="R Frutiger Roman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 Frutiger Roman"/>
                <a:ea typeface="MS PGothic" pitchFamily="34" charset="-128"/>
                <a:cs typeface="R Frutiger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2000" dirty="0" smtClean="0"/>
          </a:p>
          <a:p>
            <a:pPr marL="0" indent="0">
              <a:buFont typeface="Wingdings" charset="2"/>
              <a:buNone/>
            </a:pPr>
            <a:endParaRPr lang="en-GB" sz="2000" dirty="0" smtClean="0"/>
          </a:p>
          <a:p>
            <a:pPr marL="0" indent="0">
              <a:buFont typeface="Wingdings" charset="2"/>
              <a:buNone/>
            </a:pPr>
            <a:r>
              <a:rPr lang="en-GB" sz="2000" dirty="0" smtClean="0"/>
              <a:t>	</a:t>
            </a:r>
          </a:p>
          <a:p>
            <a:pPr marL="0" indent="0">
              <a:buFont typeface="Wingdings" charset="2"/>
              <a:buNone/>
            </a:pPr>
            <a:r>
              <a:rPr lang="en-GB" sz="2000" dirty="0" smtClean="0"/>
              <a:t>	</a:t>
            </a:r>
          </a:p>
          <a:p>
            <a:pPr marL="0" indent="0">
              <a:buFont typeface="Wingdings" charset="2"/>
              <a:buNone/>
            </a:pP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8" y="1734510"/>
            <a:ext cx="4752528" cy="3984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701025"/>
            <a:ext cx="2810933" cy="78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852" y="153531"/>
            <a:ext cx="2725148" cy="7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17372"/>
      </p:ext>
    </p:extLst>
  </p:cSld>
  <p:clrMapOvr>
    <a:masterClrMapping/>
  </p:clrMapOvr>
</p:sld>
</file>

<file path=ppt/theme/theme1.xml><?xml version="1.0" encoding="utf-8"?>
<a:theme xmlns:a="http://schemas.openxmlformats.org/drawingml/2006/main" name="SCCG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undrland CCG Conte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4909</TotalTime>
  <Words>1397</Words>
  <Application>Microsoft Office PowerPoint</Application>
  <PresentationFormat>On-screen Show (4:3)</PresentationFormat>
  <Paragraphs>203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Gill Sans MT</vt:lpstr>
      <vt:lpstr>L Frutiger Light</vt:lpstr>
      <vt:lpstr>R Frutiger Roman</vt:lpstr>
      <vt:lpstr>Wingdings</vt:lpstr>
      <vt:lpstr>SCCG PPT Template</vt:lpstr>
      <vt:lpstr>Sundrland CCG Content </vt:lpstr>
      <vt:lpstr>Office Theme</vt:lpstr>
      <vt:lpstr>Everyone Worries </vt:lpstr>
      <vt:lpstr>Who are we?</vt:lpstr>
      <vt:lpstr>What is Anxiety? </vt:lpstr>
      <vt:lpstr>Fight vs Flight </vt:lpstr>
      <vt:lpstr>There’s many different forms of anxiety </vt:lpstr>
      <vt:lpstr>PowerPoint Presentation</vt:lpstr>
      <vt:lpstr>PowerPoint Presentation</vt:lpstr>
      <vt:lpstr>PowerPoint Presentation</vt:lpstr>
      <vt:lpstr>PowerPoint Presentation</vt:lpstr>
      <vt:lpstr>Safety Behaviours</vt:lpstr>
      <vt:lpstr>The Role of Parents &amp; Carers</vt:lpstr>
      <vt:lpstr>Habituation</vt:lpstr>
      <vt:lpstr>Useful Strategies for parents</vt:lpstr>
      <vt:lpstr>When you support a young person is as important as how you support them.</vt:lpstr>
      <vt:lpstr>What factors can keep Anxiety going?</vt:lpstr>
      <vt:lpstr>Reassurance </vt:lpstr>
      <vt:lpstr>Cutting out reassurance </vt:lpstr>
      <vt:lpstr>Useful questions to ask instead</vt:lpstr>
      <vt:lpstr>Promoting Independence – Problem solving </vt:lpstr>
      <vt:lpstr>PowerPoint Presentation</vt:lpstr>
      <vt:lpstr>Setting goals </vt:lpstr>
      <vt:lpstr>Break goals down into small achievable steps</vt:lpstr>
      <vt:lpstr>Other things to do to help..</vt:lpstr>
      <vt:lpstr>Relaxation and calming strategies </vt:lpstr>
      <vt:lpstr>Further reading</vt:lpstr>
      <vt:lpstr>General Tips to help manage anxiety </vt:lpstr>
      <vt:lpstr>Next steps </vt:lpstr>
      <vt:lpstr>Feedback from today and any questions?</vt:lpstr>
    </vt:vector>
  </TitlesOfParts>
  <Company>NHS North of Tyne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 Helen</dc:creator>
  <cp:lastModifiedBy>Hassell Sarah (R0B) STSFT - Trainee Education Mental Health Practitioner</cp:lastModifiedBy>
  <cp:revision>204</cp:revision>
  <cp:lastPrinted>2024-02-02T15:29:26Z</cp:lastPrinted>
  <dcterms:created xsi:type="dcterms:W3CDTF">2013-06-20T08:44:34Z</dcterms:created>
  <dcterms:modified xsi:type="dcterms:W3CDTF">2024-02-06T14:45:30Z</dcterms:modified>
</cp:coreProperties>
</file>